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0" r:id="rId8"/>
    <p:sldId id="263" r:id="rId9"/>
  </p:sldIdLst>
  <p:sldSz cx="18288000" cy="10287000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Clear Sans Regular" panose="020B0604020202020204" charset="0"/>
      <p:regular r:id="rId14"/>
    </p:embeddedFont>
    <p:embeddedFont>
      <p:font typeface="Hammersmith One" panose="020B0604020202020204" charset="0"/>
      <p:regular r:id="rId15"/>
    </p:embeddedFont>
    <p:embeddedFont>
      <p:font typeface="Open Sans Light Italics" panose="020B0604020202020204" charset="0"/>
      <p:regular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0" d="100"/>
          <a:sy n="40" d="100"/>
        </p:scale>
        <p:origin x="140" y="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5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13" Type="http://schemas.openxmlformats.org/officeDocument/2006/relationships/image" Target="../media/image23.svg"/><Relationship Id="rId3" Type="http://schemas.openxmlformats.org/officeDocument/2006/relationships/image" Target="../media/image2.sv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21.svg"/><Relationship Id="rId5" Type="http://schemas.openxmlformats.org/officeDocument/2006/relationships/image" Target="../media/image15.sv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2286246" y="0"/>
            <a:ext cx="6125446" cy="10843612"/>
          </a:xfrm>
          <a:prstGeom prst="rect">
            <a:avLst/>
          </a:prstGeom>
          <a:solidFill>
            <a:srgbClr val="273B90"/>
          </a:solidFill>
        </p:spPr>
      </p:sp>
      <p:grpSp>
        <p:nvGrpSpPr>
          <p:cNvPr id="3" name="Group 3"/>
          <p:cNvGrpSpPr/>
          <p:nvPr/>
        </p:nvGrpSpPr>
        <p:grpSpPr>
          <a:xfrm>
            <a:off x="13102805" y="7137946"/>
            <a:ext cx="4492327" cy="2120354"/>
            <a:chOff x="0" y="0"/>
            <a:chExt cx="5989769" cy="2827139"/>
          </a:xfrm>
        </p:grpSpPr>
        <p:sp>
          <p:nvSpPr>
            <p:cNvPr id="4" name="TextBox 4"/>
            <p:cNvSpPr txBox="1"/>
            <p:nvPr/>
          </p:nvSpPr>
          <p:spPr>
            <a:xfrm>
              <a:off x="0" y="804261"/>
              <a:ext cx="5914650" cy="19511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937"/>
                </a:lnSpc>
              </a:pPr>
              <a:r>
                <a:rPr lang="en-US" sz="4241">
                  <a:solidFill>
                    <a:srgbClr val="FFFFFF"/>
                  </a:solidFill>
                  <a:latin typeface="Clear Sans Regular"/>
                </a:rPr>
                <a:t>CMSA@CMSA.org</a:t>
              </a:r>
            </a:p>
            <a:p>
              <a:pPr>
                <a:lnSpc>
                  <a:spcPts val="5937"/>
                </a:lnSpc>
              </a:pPr>
              <a:endParaRPr lang="en-US" sz="4241">
                <a:solidFill>
                  <a:srgbClr val="FFFFFF"/>
                </a:solidFill>
                <a:latin typeface="Clear Sans Regular"/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75119" y="1880544"/>
              <a:ext cx="5914650" cy="94659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937"/>
                </a:lnSpc>
              </a:pPr>
              <a:r>
                <a:rPr lang="en-US" sz="4241">
                  <a:solidFill>
                    <a:srgbClr val="FFFFFF"/>
                  </a:solidFill>
                  <a:latin typeface="Clear Sans Regular"/>
                </a:rPr>
                <a:t>(615) 432-0101 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75119" y="-85725"/>
              <a:ext cx="5914650" cy="94659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937"/>
                </a:lnSpc>
              </a:pPr>
              <a:r>
                <a:rPr lang="en-US" sz="4241">
                  <a:solidFill>
                    <a:srgbClr val="FFFFFF"/>
                  </a:solidFill>
                  <a:latin typeface="Clear Sans Regular"/>
                </a:rPr>
                <a:t>WWW.CMSA.ORG</a:t>
              </a:r>
            </a:p>
          </p:txBody>
        </p:sp>
        <p:sp>
          <p:nvSpPr>
            <p:cNvPr id="7" name="AutoShape 7"/>
            <p:cNvSpPr/>
            <p:nvPr/>
          </p:nvSpPr>
          <p:spPr>
            <a:xfrm>
              <a:off x="0" y="860869"/>
              <a:ext cx="5914650" cy="0"/>
            </a:xfrm>
            <a:prstGeom prst="line">
              <a:avLst/>
            </a:prstGeom>
            <a:ln w="25400" cap="rnd">
              <a:solidFill>
                <a:srgbClr val="FFB923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8" name="AutoShape 8"/>
            <p:cNvSpPr/>
            <p:nvPr/>
          </p:nvSpPr>
          <p:spPr>
            <a:xfrm>
              <a:off x="0" y="1937153"/>
              <a:ext cx="5914650" cy="0"/>
            </a:xfrm>
            <a:prstGeom prst="line">
              <a:avLst/>
            </a:prstGeom>
            <a:ln w="25400" cap="rnd">
              <a:solidFill>
                <a:srgbClr val="FFB923"/>
              </a:solidFill>
              <a:prstDash val="solid"/>
              <a:headEnd type="none" w="sm" len="sm"/>
              <a:tailEnd type="none" w="sm" len="sm"/>
            </a:ln>
          </p:spPr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400000">
            <a:off x="13420450" y="1022314"/>
            <a:ext cx="689712" cy="702485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1028700" y="4711216"/>
            <a:ext cx="9976987" cy="38773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14900"/>
              </a:lnSpc>
            </a:pPr>
            <a:r>
              <a:rPr lang="en-US" sz="14900" spc="-149">
                <a:solidFill>
                  <a:srgbClr val="263C91"/>
                </a:solidFill>
                <a:latin typeface="Hammersmith One Bold"/>
              </a:rPr>
              <a:t>CMSA Overview</a:t>
            </a: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60" t="21264" r="6608" b="71845"/>
          <a:stretch>
            <a:fillRect/>
          </a:stretch>
        </p:blipFill>
        <p:spPr>
          <a:xfrm>
            <a:off x="1028700" y="8620277"/>
            <a:ext cx="5327582" cy="393727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1028700" y="10187028"/>
            <a:ext cx="9976987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00"/>
              </a:lnSpc>
            </a:pPr>
            <a:r>
              <a:rPr lang="en-US" sz="3000">
                <a:solidFill>
                  <a:srgbClr val="FFFFFF"/>
                </a:solidFill>
                <a:latin typeface="Clear Sans Regular"/>
              </a:rPr>
              <a:t>Chief Executive Officer</a:t>
            </a:r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028700" y="404336"/>
            <a:ext cx="9937763" cy="372666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3C9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329844" y="0"/>
            <a:ext cx="6883044" cy="10575614"/>
          </a:xfrm>
          <a:prstGeom prst="rect">
            <a:avLst/>
          </a:prstGeom>
          <a:solidFill>
            <a:srgbClr val="FFFFFF"/>
          </a:solidFill>
        </p:spPr>
      </p:sp>
      <p:grpSp>
        <p:nvGrpSpPr>
          <p:cNvPr id="3" name="Group 3"/>
          <p:cNvGrpSpPr/>
          <p:nvPr/>
        </p:nvGrpSpPr>
        <p:grpSpPr>
          <a:xfrm>
            <a:off x="781121" y="1427754"/>
            <a:ext cx="5117069" cy="3239467"/>
            <a:chOff x="0" y="0"/>
            <a:chExt cx="6822758" cy="4319290"/>
          </a:xfrm>
        </p:grpSpPr>
        <p:sp>
          <p:nvSpPr>
            <p:cNvPr id="4" name="TextBox 4"/>
            <p:cNvSpPr txBox="1"/>
            <p:nvPr/>
          </p:nvSpPr>
          <p:spPr>
            <a:xfrm>
              <a:off x="0" y="85725"/>
              <a:ext cx="6822758" cy="352600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10220"/>
                </a:lnSpc>
                <a:spcBef>
                  <a:spcPct val="0"/>
                </a:spcBef>
              </a:pPr>
              <a:r>
                <a:rPr lang="en-US" sz="9291" dirty="0">
                  <a:solidFill>
                    <a:srgbClr val="000000"/>
                  </a:solidFill>
                  <a:latin typeface="Hammersmith One Bold"/>
                </a:rPr>
                <a:t>Member Overview</a:t>
              </a:r>
            </a:p>
          </p:txBody>
        </p:sp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160" t="21264" r="6608" b="71845"/>
            <a:stretch>
              <a:fillRect/>
            </a:stretch>
          </p:blipFill>
          <p:spPr>
            <a:xfrm>
              <a:off x="0" y="3875570"/>
              <a:ext cx="6004051" cy="443720"/>
            </a:xfrm>
            <a:prstGeom prst="rect">
              <a:avLst/>
            </a:prstGeom>
          </p:spPr>
        </p:pic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7199314" y="618900"/>
            <a:ext cx="1944686" cy="2055151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9517301" y="742725"/>
            <a:ext cx="7933213" cy="16863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435"/>
              </a:lnSpc>
            </a:pPr>
            <a:r>
              <a:rPr lang="en-US" sz="6500" dirty="0">
                <a:solidFill>
                  <a:srgbClr val="E4BB48"/>
                </a:solidFill>
                <a:latin typeface="Hammersmith One"/>
              </a:rPr>
              <a:t>Current Membership Data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6781800" y="2758601"/>
            <a:ext cx="11277600" cy="54630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1403355" lvl="1" indent="-701678">
              <a:lnSpc>
                <a:spcPts val="7085"/>
              </a:lnSpc>
              <a:buFont typeface="Arial"/>
              <a:buChar char="•"/>
            </a:pPr>
            <a:r>
              <a:rPr lang="en-US" sz="6000" dirty="0">
                <a:solidFill>
                  <a:srgbClr val="FFFFFF"/>
                </a:solidFill>
                <a:latin typeface="Clear Sans Regular"/>
              </a:rPr>
              <a:t>Approximately 6000 Members</a:t>
            </a:r>
          </a:p>
          <a:p>
            <a:pPr marL="1403355" lvl="1" indent="-701678">
              <a:lnSpc>
                <a:spcPts val="7085"/>
              </a:lnSpc>
              <a:buFont typeface="Arial"/>
              <a:buChar char="•"/>
            </a:pPr>
            <a:r>
              <a:rPr lang="en-US" sz="6000" dirty="0">
                <a:solidFill>
                  <a:srgbClr val="FFFFFF"/>
                </a:solidFill>
                <a:latin typeface="Clear Sans Regular"/>
              </a:rPr>
              <a:t>96 Company Members</a:t>
            </a:r>
          </a:p>
          <a:p>
            <a:pPr marL="1403355" lvl="1" indent="-701678">
              <a:lnSpc>
                <a:spcPts val="7085"/>
              </a:lnSpc>
              <a:buFont typeface="Arial"/>
              <a:buChar char="•"/>
            </a:pPr>
            <a:r>
              <a:rPr lang="en-US" sz="6000" dirty="0">
                <a:solidFill>
                  <a:srgbClr val="FFFFFF"/>
                </a:solidFill>
                <a:latin typeface="Clear Sans Regular"/>
              </a:rPr>
              <a:t>21 Corporate Partners</a:t>
            </a:r>
          </a:p>
          <a:p>
            <a:pPr marL="1403355" lvl="1" indent="-701678">
              <a:lnSpc>
                <a:spcPts val="7085"/>
              </a:lnSpc>
              <a:buFont typeface="Arial"/>
              <a:buChar char="•"/>
            </a:pPr>
            <a:r>
              <a:rPr lang="en-US" sz="6000" dirty="0">
                <a:solidFill>
                  <a:srgbClr val="FFFFFF"/>
                </a:solidFill>
                <a:latin typeface="Clear Sans Regular"/>
              </a:rPr>
              <a:t>57 Chapters Nationwide</a:t>
            </a:r>
          </a:p>
          <a:p>
            <a:pPr marL="1403355" lvl="1" indent="-701678">
              <a:lnSpc>
                <a:spcPts val="7085"/>
              </a:lnSpc>
              <a:buFont typeface="Arial"/>
              <a:buChar char="•"/>
            </a:pPr>
            <a:r>
              <a:rPr lang="en-US" sz="6000" dirty="0">
                <a:solidFill>
                  <a:srgbClr val="FFFFFF"/>
                </a:solidFill>
                <a:latin typeface="Clear Sans Regular"/>
              </a:rPr>
              <a:t>31 International Members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4344026" y="6116239"/>
            <a:ext cx="3142061" cy="3142061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0" y="694"/>
            <a:ext cx="7687270" cy="10287000"/>
            <a:chOff x="0" y="0"/>
            <a:chExt cx="1913890" cy="256114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913890" cy="2561142"/>
            </a:xfrm>
            <a:custGeom>
              <a:avLst/>
              <a:gdLst/>
              <a:ahLst/>
              <a:cxnLst/>
              <a:rect l="l" t="t" r="r" b="b"/>
              <a:pathLst>
                <a:path w="1913890" h="2561142">
                  <a:moveTo>
                    <a:pt x="0" y="0"/>
                  </a:moveTo>
                  <a:lnTo>
                    <a:pt x="1913890" y="0"/>
                  </a:lnTo>
                  <a:lnTo>
                    <a:pt x="1913890" y="2561142"/>
                  </a:lnTo>
                  <a:lnTo>
                    <a:pt x="0" y="2561142"/>
                  </a:lnTo>
                  <a:close/>
                </a:path>
              </a:pathLst>
            </a:custGeom>
            <a:solidFill>
              <a:srgbClr val="263C91"/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1347870" y="1944149"/>
            <a:ext cx="7611295" cy="31993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2782"/>
              </a:lnSpc>
            </a:pPr>
            <a:r>
              <a:rPr lang="en-US" sz="9832" spc="-196">
                <a:solidFill>
                  <a:srgbClr val="E4BB48"/>
                </a:solidFill>
                <a:latin typeface="Hammersmith One"/>
              </a:rPr>
              <a:t>Education Levels 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8959165" y="1780776"/>
            <a:ext cx="8019624" cy="59064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395"/>
              </a:lnSpc>
            </a:pPr>
            <a:r>
              <a:rPr lang="en-US" sz="6710">
                <a:solidFill>
                  <a:srgbClr val="000000"/>
                </a:solidFill>
                <a:latin typeface="Clear Sans Regular"/>
              </a:rPr>
              <a:t>Associates -1.68% </a:t>
            </a:r>
          </a:p>
          <a:p>
            <a:pPr>
              <a:lnSpc>
                <a:spcPts val="9395"/>
              </a:lnSpc>
            </a:pPr>
            <a:r>
              <a:rPr lang="en-US" sz="6710">
                <a:solidFill>
                  <a:srgbClr val="000000"/>
                </a:solidFill>
                <a:latin typeface="Clear Sans Regular"/>
              </a:rPr>
              <a:t>Bachelors- 63.25% </a:t>
            </a:r>
          </a:p>
          <a:p>
            <a:pPr>
              <a:lnSpc>
                <a:spcPts val="9395"/>
              </a:lnSpc>
            </a:pPr>
            <a:r>
              <a:rPr lang="en-US" sz="6710">
                <a:solidFill>
                  <a:srgbClr val="000000"/>
                </a:solidFill>
                <a:latin typeface="Clear Sans Regular"/>
              </a:rPr>
              <a:t>Masters- 34.23%  </a:t>
            </a:r>
          </a:p>
          <a:p>
            <a:pPr>
              <a:lnSpc>
                <a:spcPts val="9395"/>
              </a:lnSpc>
            </a:pPr>
            <a:r>
              <a:rPr lang="en-US" sz="6710">
                <a:solidFill>
                  <a:srgbClr val="000000"/>
                </a:solidFill>
                <a:latin typeface="Clear Sans Regular"/>
              </a:rPr>
              <a:t>PHD- 0.84%</a:t>
            </a:r>
          </a:p>
          <a:p>
            <a:pPr algn="ctr">
              <a:lnSpc>
                <a:spcPts val="9395"/>
              </a:lnSpc>
            </a:pPr>
            <a:endParaRPr lang="en-US" sz="6710">
              <a:solidFill>
                <a:srgbClr val="000000"/>
              </a:solidFill>
              <a:latin typeface="Clear Sans Regular"/>
            </a:endParaRP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400000">
            <a:off x="332601" y="2451071"/>
            <a:ext cx="689712" cy="70248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033064" y="2489749"/>
            <a:ext cx="4713366" cy="1379123"/>
            <a:chOff x="0" y="0"/>
            <a:chExt cx="6284488" cy="1838830"/>
          </a:xfrm>
        </p:grpSpPr>
        <p:sp>
          <p:nvSpPr>
            <p:cNvPr id="3" name="TextBox 3"/>
            <p:cNvSpPr txBox="1"/>
            <p:nvPr/>
          </p:nvSpPr>
          <p:spPr>
            <a:xfrm>
              <a:off x="1517772" y="38100"/>
              <a:ext cx="4766716" cy="18007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5250"/>
                </a:lnSpc>
                <a:spcBef>
                  <a:spcPct val="0"/>
                </a:spcBef>
              </a:pPr>
              <a:r>
                <a:rPr lang="en-US" sz="4773">
                  <a:solidFill>
                    <a:srgbClr val="000000"/>
                  </a:solidFill>
                  <a:latin typeface="Hammersmith One Bold"/>
                </a:rPr>
                <a:t>Case Manager</a:t>
              </a:r>
            </a:p>
          </p:txBody>
        </p:sp>
        <p:grpSp>
          <p:nvGrpSpPr>
            <p:cNvPr id="4" name="Group 4"/>
            <p:cNvGrpSpPr/>
            <p:nvPr/>
          </p:nvGrpSpPr>
          <p:grpSpPr>
            <a:xfrm>
              <a:off x="0" y="191412"/>
              <a:ext cx="807812" cy="652227"/>
              <a:chOff x="0" y="0"/>
              <a:chExt cx="6350000" cy="5126990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6350000" cy="512699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126990">
                    <a:moveTo>
                      <a:pt x="3528060" y="0"/>
                    </a:moveTo>
                    <a:lnTo>
                      <a:pt x="3440430" y="0"/>
                    </a:lnTo>
                    <a:lnTo>
                      <a:pt x="2821940" y="0"/>
                    </a:lnTo>
                    <a:lnTo>
                      <a:pt x="0" y="0"/>
                    </a:lnTo>
                    <a:lnTo>
                      <a:pt x="2821940" y="2564130"/>
                    </a:lnTo>
                    <a:lnTo>
                      <a:pt x="0" y="5126990"/>
                    </a:lnTo>
                    <a:lnTo>
                      <a:pt x="2821940" y="5126990"/>
                    </a:lnTo>
                    <a:lnTo>
                      <a:pt x="3440430" y="5126990"/>
                    </a:lnTo>
                    <a:lnTo>
                      <a:pt x="3528060" y="5126990"/>
                    </a:lnTo>
                    <a:lnTo>
                      <a:pt x="6350000" y="2564130"/>
                    </a:lnTo>
                    <a:lnTo>
                      <a:pt x="3528060" y="0"/>
                    </a:lnTo>
                    <a:close/>
                  </a:path>
                </a:pathLst>
              </a:custGeom>
              <a:solidFill>
                <a:srgbClr val="263C91"/>
              </a:solidFill>
            </p:spPr>
          </p:sp>
        </p:grpSp>
      </p:grpSp>
      <p:grpSp>
        <p:nvGrpSpPr>
          <p:cNvPr id="6" name="Group 6"/>
          <p:cNvGrpSpPr/>
          <p:nvPr/>
        </p:nvGrpSpPr>
        <p:grpSpPr>
          <a:xfrm>
            <a:off x="8941858" y="5465418"/>
            <a:ext cx="5205919" cy="1379123"/>
            <a:chOff x="0" y="0"/>
            <a:chExt cx="6941226" cy="1838830"/>
          </a:xfrm>
        </p:grpSpPr>
        <p:sp>
          <p:nvSpPr>
            <p:cNvPr id="7" name="TextBox 7"/>
            <p:cNvSpPr txBox="1"/>
            <p:nvPr/>
          </p:nvSpPr>
          <p:spPr>
            <a:xfrm>
              <a:off x="1361449" y="38100"/>
              <a:ext cx="5579777" cy="18007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5250"/>
                </a:lnSpc>
                <a:spcBef>
                  <a:spcPct val="0"/>
                </a:spcBef>
              </a:pPr>
              <a:r>
                <a:rPr lang="en-US" sz="4773">
                  <a:solidFill>
                    <a:srgbClr val="000000"/>
                  </a:solidFill>
                  <a:latin typeface="Hammersmith One Bold"/>
                </a:rPr>
                <a:t>RN Case Manager</a:t>
              </a:r>
            </a:p>
          </p:txBody>
        </p:sp>
        <p:grpSp>
          <p:nvGrpSpPr>
            <p:cNvPr id="8" name="Group 8"/>
            <p:cNvGrpSpPr/>
            <p:nvPr/>
          </p:nvGrpSpPr>
          <p:grpSpPr>
            <a:xfrm>
              <a:off x="0" y="191966"/>
              <a:ext cx="807812" cy="652227"/>
              <a:chOff x="0" y="0"/>
              <a:chExt cx="6350000" cy="512699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6350000" cy="512699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126990">
                    <a:moveTo>
                      <a:pt x="3528060" y="0"/>
                    </a:moveTo>
                    <a:lnTo>
                      <a:pt x="3440430" y="0"/>
                    </a:lnTo>
                    <a:lnTo>
                      <a:pt x="2821940" y="0"/>
                    </a:lnTo>
                    <a:lnTo>
                      <a:pt x="0" y="0"/>
                    </a:lnTo>
                    <a:lnTo>
                      <a:pt x="2821940" y="2564130"/>
                    </a:lnTo>
                    <a:lnTo>
                      <a:pt x="0" y="5126990"/>
                    </a:lnTo>
                    <a:lnTo>
                      <a:pt x="2821940" y="5126990"/>
                    </a:lnTo>
                    <a:lnTo>
                      <a:pt x="3440430" y="5126990"/>
                    </a:lnTo>
                    <a:lnTo>
                      <a:pt x="3528060" y="5126990"/>
                    </a:lnTo>
                    <a:lnTo>
                      <a:pt x="6350000" y="2564130"/>
                    </a:lnTo>
                    <a:lnTo>
                      <a:pt x="3528060" y="0"/>
                    </a:lnTo>
                    <a:close/>
                  </a:path>
                </a:pathLst>
              </a:custGeom>
              <a:solidFill>
                <a:srgbClr val="263C91"/>
              </a:solidFill>
            </p:spPr>
          </p:sp>
        </p:grpSp>
      </p:grpSp>
      <p:grpSp>
        <p:nvGrpSpPr>
          <p:cNvPr id="10" name="Group 10"/>
          <p:cNvGrpSpPr/>
          <p:nvPr/>
        </p:nvGrpSpPr>
        <p:grpSpPr>
          <a:xfrm>
            <a:off x="8921932" y="2489749"/>
            <a:ext cx="5878581" cy="2038373"/>
            <a:chOff x="0" y="0"/>
            <a:chExt cx="7838107" cy="2717831"/>
          </a:xfrm>
        </p:grpSpPr>
        <p:sp>
          <p:nvSpPr>
            <p:cNvPr id="11" name="TextBox 11"/>
            <p:cNvSpPr txBox="1"/>
            <p:nvPr/>
          </p:nvSpPr>
          <p:spPr>
            <a:xfrm>
              <a:off x="1555872" y="38100"/>
              <a:ext cx="6282235" cy="267973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250"/>
                </a:lnSpc>
              </a:pPr>
              <a:r>
                <a:rPr lang="en-US" sz="4773">
                  <a:solidFill>
                    <a:srgbClr val="000000"/>
                  </a:solidFill>
                  <a:latin typeface="Hammersmith One Bold"/>
                </a:rPr>
                <a:t>Nurse Case Manager</a:t>
              </a:r>
            </a:p>
            <a:p>
              <a:pPr marL="0" lvl="0" indent="0" algn="l">
                <a:lnSpc>
                  <a:spcPts val="5250"/>
                </a:lnSpc>
                <a:spcBef>
                  <a:spcPct val="0"/>
                </a:spcBef>
              </a:pPr>
              <a:endParaRPr lang="en-US" sz="4773">
                <a:solidFill>
                  <a:srgbClr val="000000"/>
                </a:solidFill>
                <a:latin typeface="Hammersmith One Bold"/>
              </a:endParaRPr>
            </a:p>
          </p:txBody>
        </p:sp>
        <p:grpSp>
          <p:nvGrpSpPr>
            <p:cNvPr id="12" name="Group 12"/>
            <p:cNvGrpSpPr/>
            <p:nvPr/>
          </p:nvGrpSpPr>
          <p:grpSpPr>
            <a:xfrm>
              <a:off x="0" y="218432"/>
              <a:ext cx="807812" cy="652227"/>
              <a:chOff x="0" y="0"/>
              <a:chExt cx="6350000" cy="5126990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6350000" cy="512699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126990">
                    <a:moveTo>
                      <a:pt x="3528060" y="0"/>
                    </a:moveTo>
                    <a:lnTo>
                      <a:pt x="3440430" y="0"/>
                    </a:lnTo>
                    <a:lnTo>
                      <a:pt x="2821940" y="0"/>
                    </a:lnTo>
                    <a:lnTo>
                      <a:pt x="0" y="0"/>
                    </a:lnTo>
                    <a:lnTo>
                      <a:pt x="2821940" y="2564130"/>
                    </a:lnTo>
                    <a:lnTo>
                      <a:pt x="0" y="5126990"/>
                    </a:lnTo>
                    <a:lnTo>
                      <a:pt x="2821940" y="5126990"/>
                    </a:lnTo>
                    <a:lnTo>
                      <a:pt x="3440430" y="5126990"/>
                    </a:lnTo>
                    <a:lnTo>
                      <a:pt x="3528060" y="5126990"/>
                    </a:lnTo>
                    <a:lnTo>
                      <a:pt x="6350000" y="2564130"/>
                    </a:lnTo>
                    <a:lnTo>
                      <a:pt x="3528060" y="0"/>
                    </a:lnTo>
                    <a:close/>
                  </a:path>
                </a:pathLst>
              </a:custGeom>
              <a:solidFill>
                <a:srgbClr val="263C91"/>
              </a:solidFill>
            </p:spPr>
          </p:sp>
        </p:grpSp>
      </p:grpSp>
      <p:grpSp>
        <p:nvGrpSpPr>
          <p:cNvPr id="14" name="Group 14"/>
          <p:cNvGrpSpPr/>
          <p:nvPr/>
        </p:nvGrpSpPr>
        <p:grpSpPr>
          <a:xfrm>
            <a:off x="8941858" y="3984716"/>
            <a:ext cx="6263281" cy="1379123"/>
            <a:chOff x="0" y="0"/>
            <a:chExt cx="8351042" cy="1838830"/>
          </a:xfrm>
        </p:grpSpPr>
        <p:sp>
          <p:nvSpPr>
            <p:cNvPr id="15" name="TextBox 15"/>
            <p:cNvSpPr txBox="1"/>
            <p:nvPr/>
          </p:nvSpPr>
          <p:spPr>
            <a:xfrm>
              <a:off x="1386907" y="38100"/>
              <a:ext cx="6964135" cy="18007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5250"/>
                </a:lnSpc>
                <a:spcBef>
                  <a:spcPct val="0"/>
                </a:spcBef>
              </a:pPr>
              <a:r>
                <a:rPr lang="en-US" sz="4773">
                  <a:solidFill>
                    <a:srgbClr val="000000"/>
                  </a:solidFill>
                  <a:latin typeface="Hammersmith One Bold"/>
                </a:rPr>
                <a:t>Director of Case Management</a:t>
              </a:r>
            </a:p>
          </p:txBody>
        </p:sp>
        <p:grpSp>
          <p:nvGrpSpPr>
            <p:cNvPr id="16" name="Group 16"/>
            <p:cNvGrpSpPr/>
            <p:nvPr/>
          </p:nvGrpSpPr>
          <p:grpSpPr>
            <a:xfrm>
              <a:off x="0" y="267188"/>
              <a:ext cx="807812" cy="652227"/>
              <a:chOff x="0" y="0"/>
              <a:chExt cx="6350000" cy="5126990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0" y="0"/>
                <a:ext cx="6350000" cy="512699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126990">
                    <a:moveTo>
                      <a:pt x="3528060" y="0"/>
                    </a:moveTo>
                    <a:lnTo>
                      <a:pt x="3440430" y="0"/>
                    </a:lnTo>
                    <a:lnTo>
                      <a:pt x="2821940" y="0"/>
                    </a:lnTo>
                    <a:lnTo>
                      <a:pt x="0" y="0"/>
                    </a:lnTo>
                    <a:lnTo>
                      <a:pt x="2821940" y="2564130"/>
                    </a:lnTo>
                    <a:lnTo>
                      <a:pt x="0" y="5126990"/>
                    </a:lnTo>
                    <a:lnTo>
                      <a:pt x="2821940" y="5126990"/>
                    </a:lnTo>
                    <a:lnTo>
                      <a:pt x="3440430" y="5126990"/>
                    </a:lnTo>
                    <a:lnTo>
                      <a:pt x="3528060" y="5126990"/>
                    </a:lnTo>
                    <a:lnTo>
                      <a:pt x="6350000" y="2564130"/>
                    </a:lnTo>
                    <a:lnTo>
                      <a:pt x="3528060" y="0"/>
                    </a:lnTo>
                    <a:close/>
                  </a:path>
                </a:pathLst>
              </a:custGeom>
              <a:solidFill>
                <a:srgbClr val="263C91"/>
              </a:solidFill>
            </p:spPr>
          </p:sp>
        </p:grpSp>
      </p:grpSp>
      <p:grpSp>
        <p:nvGrpSpPr>
          <p:cNvPr id="18" name="Group 18"/>
          <p:cNvGrpSpPr/>
          <p:nvPr/>
        </p:nvGrpSpPr>
        <p:grpSpPr>
          <a:xfrm>
            <a:off x="2033064" y="6868074"/>
            <a:ext cx="5395350" cy="719871"/>
            <a:chOff x="0" y="0"/>
            <a:chExt cx="7193799" cy="959829"/>
          </a:xfrm>
        </p:grpSpPr>
        <p:sp>
          <p:nvSpPr>
            <p:cNvPr id="19" name="TextBox 19"/>
            <p:cNvSpPr txBox="1"/>
            <p:nvPr/>
          </p:nvSpPr>
          <p:spPr>
            <a:xfrm>
              <a:off x="1517772" y="38100"/>
              <a:ext cx="5676028" cy="92172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5250"/>
                </a:lnSpc>
                <a:spcBef>
                  <a:spcPct val="0"/>
                </a:spcBef>
              </a:pPr>
              <a:r>
                <a:rPr lang="en-US" sz="4773">
                  <a:solidFill>
                    <a:srgbClr val="000000"/>
                  </a:solidFill>
                  <a:latin typeface="Hammersmith One Bold"/>
                </a:rPr>
                <a:t>Consultant</a:t>
              </a:r>
            </a:p>
          </p:txBody>
        </p:sp>
        <p:grpSp>
          <p:nvGrpSpPr>
            <p:cNvPr id="20" name="Group 20"/>
            <p:cNvGrpSpPr/>
            <p:nvPr/>
          </p:nvGrpSpPr>
          <p:grpSpPr>
            <a:xfrm>
              <a:off x="0" y="153801"/>
              <a:ext cx="807812" cy="652227"/>
              <a:chOff x="0" y="0"/>
              <a:chExt cx="6350000" cy="5126990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0" y="0"/>
                <a:ext cx="6350000" cy="512699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126990">
                    <a:moveTo>
                      <a:pt x="3528060" y="0"/>
                    </a:moveTo>
                    <a:lnTo>
                      <a:pt x="3440430" y="0"/>
                    </a:lnTo>
                    <a:lnTo>
                      <a:pt x="2821940" y="0"/>
                    </a:lnTo>
                    <a:lnTo>
                      <a:pt x="0" y="0"/>
                    </a:lnTo>
                    <a:lnTo>
                      <a:pt x="2821940" y="2564130"/>
                    </a:lnTo>
                    <a:lnTo>
                      <a:pt x="0" y="5126990"/>
                    </a:lnTo>
                    <a:lnTo>
                      <a:pt x="2821940" y="5126990"/>
                    </a:lnTo>
                    <a:lnTo>
                      <a:pt x="3440430" y="5126990"/>
                    </a:lnTo>
                    <a:lnTo>
                      <a:pt x="3528060" y="5126990"/>
                    </a:lnTo>
                    <a:lnTo>
                      <a:pt x="6350000" y="2564130"/>
                    </a:lnTo>
                    <a:lnTo>
                      <a:pt x="3528060" y="0"/>
                    </a:lnTo>
                    <a:close/>
                  </a:path>
                </a:pathLst>
              </a:custGeom>
              <a:solidFill>
                <a:srgbClr val="263C91"/>
              </a:solidFill>
            </p:spPr>
          </p:sp>
        </p:grpSp>
      </p:grpSp>
      <p:sp>
        <p:nvSpPr>
          <p:cNvPr id="22" name="TextBox 22"/>
          <p:cNvSpPr txBox="1"/>
          <p:nvPr/>
        </p:nvSpPr>
        <p:spPr>
          <a:xfrm>
            <a:off x="3150219" y="3940030"/>
            <a:ext cx="3596211" cy="13396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281"/>
              </a:lnSpc>
              <a:spcBef>
                <a:spcPct val="0"/>
              </a:spcBef>
            </a:pPr>
            <a:r>
              <a:rPr lang="en-US" sz="4801">
                <a:solidFill>
                  <a:srgbClr val="000000"/>
                </a:solidFill>
                <a:latin typeface="Hammersmith One Bold"/>
              </a:rPr>
              <a:t>Care Manager</a:t>
            </a:r>
          </a:p>
        </p:txBody>
      </p:sp>
      <p:grpSp>
        <p:nvGrpSpPr>
          <p:cNvPr id="23" name="Group 23"/>
          <p:cNvGrpSpPr/>
          <p:nvPr/>
        </p:nvGrpSpPr>
        <p:grpSpPr>
          <a:xfrm>
            <a:off x="2075096" y="4036815"/>
            <a:ext cx="609447" cy="492068"/>
            <a:chOff x="0" y="0"/>
            <a:chExt cx="6350000" cy="512699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6350000" cy="5126990"/>
            </a:xfrm>
            <a:custGeom>
              <a:avLst/>
              <a:gdLst/>
              <a:ahLst/>
              <a:cxnLst/>
              <a:rect l="l" t="t" r="r" b="b"/>
              <a:pathLst>
                <a:path w="6350000" h="5126990">
                  <a:moveTo>
                    <a:pt x="3528060" y="0"/>
                  </a:moveTo>
                  <a:lnTo>
                    <a:pt x="3440430" y="0"/>
                  </a:lnTo>
                  <a:lnTo>
                    <a:pt x="2821940" y="0"/>
                  </a:lnTo>
                  <a:lnTo>
                    <a:pt x="0" y="0"/>
                  </a:lnTo>
                  <a:lnTo>
                    <a:pt x="2821940" y="2564130"/>
                  </a:lnTo>
                  <a:lnTo>
                    <a:pt x="0" y="5126990"/>
                  </a:lnTo>
                  <a:lnTo>
                    <a:pt x="2821940" y="5126990"/>
                  </a:lnTo>
                  <a:lnTo>
                    <a:pt x="3440430" y="5126990"/>
                  </a:lnTo>
                  <a:lnTo>
                    <a:pt x="3528060" y="5126990"/>
                  </a:lnTo>
                  <a:lnTo>
                    <a:pt x="6350000" y="2564130"/>
                  </a:lnTo>
                  <a:lnTo>
                    <a:pt x="3528060" y="0"/>
                  </a:lnTo>
                  <a:close/>
                </a:path>
              </a:pathLst>
            </a:custGeom>
            <a:solidFill>
              <a:srgbClr val="263C91"/>
            </a:solidFill>
          </p:spPr>
        </p:sp>
      </p:grpSp>
      <p:sp>
        <p:nvSpPr>
          <p:cNvPr id="25" name="TextBox 25"/>
          <p:cNvSpPr txBox="1"/>
          <p:nvPr/>
        </p:nvSpPr>
        <p:spPr>
          <a:xfrm>
            <a:off x="3150219" y="5327321"/>
            <a:ext cx="3596211" cy="13396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281"/>
              </a:lnSpc>
              <a:spcBef>
                <a:spcPct val="0"/>
              </a:spcBef>
            </a:pPr>
            <a:r>
              <a:rPr lang="en-US" sz="4801">
                <a:solidFill>
                  <a:srgbClr val="000000"/>
                </a:solidFill>
                <a:latin typeface="Hammersmith One Bold"/>
              </a:rPr>
              <a:t>Care Coordinator</a:t>
            </a:r>
          </a:p>
        </p:txBody>
      </p:sp>
      <p:grpSp>
        <p:nvGrpSpPr>
          <p:cNvPr id="26" name="Group 26"/>
          <p:cNvGrpSpPr/>
          <p:nvPr/>
        </p:nvGrpSpPr>
        <p:grpSpPr>
          <a:xfrm>
            <a:off x="2033064" y="5481274"/>
            <a:ext cx="609447" cy="492068"/>
            <a:chOff x="0" y="0"/>
            <a:chExt cx="6350000" cy="512699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6350000" cy="5126990"/>
            </a:xfrm>
            <a:custGeom>
              <a:avLst/>
              <a:gdLst/>
              <a:ahLst/>
              <a:cxnLst/>
              <a:rect l="l" t="t" r="r" b="b"/>
              <a:pathLst>
                <a:path w="6350000" h="5126990">
                  <a:moveTo>
                    <a:pt x="3528060" y="0"/>
                  </a:moveTo>
                  <a:lnTo>
                    <a:pt x="3440430" y="0"/>
                  </a:lnTo>
                  <a:lnTo>
                    <a:pt x="2821940" y="0"/>
                  </a:lnTo>
                  <a:lnTo>
                    <a:pt x="0" y="0"/>
                  </a:lnTo>
                  <a:lnTo>
                    <a:pt x="2821940" y="2564130"/>
                  </a:lnTo>
                  <a:lnTo>
                    <a:pt x="0" y="5126990"/>
                  </a:lnTo>
                  <a:lnTo>
                    <a:pt x="2821940" y="5126990"/>
                  </a:lnTo>
                  <a:lnTo>
                    <a:pt x="3440430" y="5126990"/>
                  </a:lnTo>
                  <a:lnTo>
                    <a:pt x="3528060" y="5126990"/>
                  </a:lnTo>
                  <a:lnTo>
                    <a:pt x="6350000" y="2564130"/>
                  </a:lnTo>
                  <a:lnTo>
                    <a:pt x="3528060" y="0"/>
                  </a:lnTo>
                  <a:close/>
                </a:path>
              </a:pathLst>
            </a:custGeom>
            <a:solidFill>
              <a:srgbClr val="263C91"/>
            </a:solidFill>
          </p:spPr>
        </p:sp>
      </p:grpSp>
      <p:grpSp>
        <p:nvGrpSpPr>
          <p:cNvPr id="28" name="Group 28"/>
          <p:cNvGrpSpPr/>
          <p:nvPr/>
        </p:nvGrpSpPr>
        <p:grpSpPr>
          <a:xfrm>
            <a:off x="2115638" y="7950013"/>
            <a:ext cx="4716346" cy="724135"/>
            <a:chOff x="0" y="0"/>
            <a:chExt cx="6288461" cy="965514"/>
          </a:xfrm>
        </p:grpSpPr>
        <p:sp>
          <p:nvSpPr>
            <p:cNvPr id="29" name="TextBox 29"/>
            <p:cNvSpPr txBox="1"/>
            <p:nvPr/>
          </p:nvSpPr>
          <p:spPr>
            <a:xfrm>
              <a:off x="1493513" y="47625"/>
              <a:ext cx="4794948" cy="91788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5281"/>
                </a:lnSpc>
                <a:spcBef>
                  <a:spcPct val="0"/>
                </a:spcBef>
              </a:pPr>
              <a:r>
                <a:rPr lang="en-US" sz="4801">
                  <a:solidFill>
                    <a:srgbClr val="000000"/>
                  </a:solidFill>
                  <a:latin typeface="Hammersmith One Bold"/>
                </a:rPr>
                <a:t>CEO</a:t>
              </a:r>
            </a:p>
          </p:txBody>
        </p:sp>
        <p:grpSp>
          <p:nvGrpSpPr>
            <p:cNvPr id="30" name="Group 30"/>
            <p:cNvGrpSpPr/>
            <p:nvPr/>
          </p:nvGrpSpPr>
          <p:grpSpPr>
            <a:xfrm>
              <a:off x="0" y="154712"/>
              <a:ext cx="812596" cy="656090"/>
              <a:chOff x="0" y="0"/>
              <a:chExt cx="6350000" cy="5126990"/>
            </a:xfrm>
          </p:grpSpPr>
          <p:sp>
            <p:nvSpPr>
              <p:cNvPr id="31" name="Freeform 31"/>
              <p:cNvSpPr/>
              <p:nvPr/>
            </p:nvSpPr>
            <p:spPr>
              <a:xfrm>
                <a:off x="0" y="0"/>
                <a:ext cx="6350000" cy="512699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126990">
                    <a:moveTo>
                      <a:pt x="3528060" y="0"/>
                    </a:moveTo>
                    <a:lnTo>
                      <a:pt x="3440430" y="0"/>
                    </a:lnTo>
                    <a:lnTo>
                      <a:pt x="2821940" y="0"/>
                    </a:lnTo>
                    <a:lnTo>
                      <a:pt x="0" y="0"/>
                    </a:lnTo>
                    <a:lnTo>
                      <a:pt x="2821940" y="2564130"/>
                    </a:lnTo>
                    <a:lnTo>
                      <a:pt x="0" y="5126990"/>
                    </a:lnTo>
                    <a:lnTo>
                      <a:pt x="2821940" y="5126990"/>
                    </a:lnTo>
                    <a:lnTo>
                      <a:pt x="3440430" y="5126990"/>
                    </a:lnTo>
                    <a:lnTo>
                      <a:pt x="3528060" y="5126990"/>
                    </a:lnTo>
                    <a:lnTo>
                      <a:pt x="6350000" y="2564130"/>
                    </a:lnTo>
                    <a:lnTo>
                      <a:pt x="3528060" y="0"/>
                    </a:lnTo>
                    <a:close/>
                  </a:path>
                </a:pathLst>
              </a:custGeom>
              <a:solidFill>
                <a:srgbClr val="263C91"/>
              </a:solidFill>
            </p:spPr>
          </p:sp>
        </p:grpSp>
      </p:grpSp>
      <p:grpSp>
        <p:nvGrpSpPr>
          <p:cNvPr id="32" name="Group 32"/>
          <p:cNvGrpSpPr/>
          <p:nvPr/>
        </p:nvGrpSpPr>
        <p:grpSpPr>
          <a:xfrm>
            <a:off x="8921932" y="6979654"/>
            <a:ext cx="4661196" cy="724135"/>
            <a:chOff x="0" y="0"/>
            <a:chExt cx="6214928" cy="965514"/>
          </a:xfrm>
        </p:grpSpPr>
        <p:sp>
          <p:nvSpPr>
            <p:cNvPr id="33" name="TextBox 33"/>
            <p:cNvSpPr txBox="1"/>
            <p:nvPr/>
          </p:nvSpPr>
          <p:spPr>
            <a:xfrm>
              <a:off x="1419980" y="47625"/>
              <a:ext cx="4794948" cy="91788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5281"/>
                </a:lnSpc>
                <a:spcBef>
                  <a:spcPct val="0"/>
                </a:spcBef>
              </a:pPr>
              <a:r>
                <a:rPr lang="en-US" sz="4801">
                  <a:solidFill>
                    <a:srgbClr val="000000"/>
                  </a:solidFill>
                  <a:latin typeface="Hammersmith One Bold"/>
                </a:rPr>
                <a:t>Retired</a:t>
              </a:r>
            </a:p>
          </p:txBody>
        </p:sp>
        <p:grpSp>
          <p:nvGrpSpPr>
            <p:cNvPr id="34" name="Group 34"/>
            <p:cNvGrpSpPr/>
            <p:nvPr/>
          </p:nvGrpSpPr>
          <p:grpSpPr>
            <a:xfrm>
              <a:off x="0" y="154712"/>
              <a:ext cx="812596" cy="656090"/>
              <a:chOff x="0" y="0"/>
              <a:chExt cx="6350000" cy="5126990"/>
            </a:xfrm>
          </p:grpSpPr>
          <p:sp>
            <p:nvSpPr>
              <p:cNvPr id="35" name="Freeform 35"/>
              <p:cNvSpPr/>
              <p:nvPr/>
            </p:nvSpPr>
            <p:spPr>
              <a:xfrm>
                <a:off x="0" y="0"/>
                <a:ext cx="6350000" cy="512699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126990">
                    <a:moveTo>
                      <a:pt x="3528060" y="0"/>
                    </a:moveTo>
                    <a:lnTo>
                      <a:pt x="3440430" y="0"/>
                    </a:lnTo>
                    <a:lnTo>
                      <a:pt x="2821940" y="0"/>
                    </a:lnTo>
                    <a:lnTo>
                      <a:pt x="0" y="0"/>
                    </a:lnTo>
                    <a:lnTo>
                      <a:pt x="2821940" y="2564130"/>
                    </a:lnTo>
                    <a:lnTo>
                      <a:pt x="0" y="5126990"/>
                    </a:lnTo>
                    <a:lnTo>
                      <a:pt x="2821940" y="5126990"/>
                    </a:lnTo>
                    <a:lnTo>
                      <a:pt x="3440430" y="5126990"/>
                    </a:lnTo>
                    <a:lnTo>
                      <a:pt x="3528060" y="5126990"/>
                    </a:lnTo>
                    <a:lnTo>
                      <a:pt x="6350000" y="2564130"/>
                    </a:lnTo>
                    <a:lnTo>
                      <a:pt x="3528060" y="0"/>
                    </a:lnTo>
                    <a:close/>
                  </a:path>
                </a:pathLst>
              </a:custGeom>
              <a:solidFill>
                <a:srgbClr val="263C91"/>
              </a:solidFill>
            </p:spPr>
          </p:sp>
        </p:grpSp>
      </p:grpSp>
      <p:pic>
        <p:nvPicPr>
          <p:cNvPr id="36" name="Picture 3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400000">
            <a:off x="1336965" y="710699"/>
            <a:ext cx="689712" cy="702485"/>
          </a:xfrm>
          <a:prstGeom prst="rect">
            <a:avLst/>
          </a:prstGeom>
        </p:spPr>
      </p:pic>
      <p:pic>
        <p:nvPicPr>
          <p:cNvPr id="37" name="Picture 3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242683" y="7339438"/>
            <a:ext cx="2760885" cy="2284633"/>
          </a:xfrm>
          <a:prstGeom prst="rect">
            <a:avLst/>
          </a:prstGeom>
        </p:spPr>
      </p:pic>
      <p:sp>
        <p:nvSpPr>
          <p:cNvPr id="38" name="TextBox 38"/>
          <p:cNvSpPr txBox="1"/>
          <p:nvPr/>
        </p:nvSpPr>
        <p:spPr>
          <a:xfrm>
            <a:off x="2314213" y="551718"/>
            <a:ext cx="13824723" cy="11804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9020"/>
              </a:lnSpc>
              <a:spcBef>
                <a:spcPct val="0"/>
              </a:spcBef>
            </a:pPr>
            <a:r>
              <a:rPr lang="en-US" sz="8200">
                <a:solidFill>
                  <a:srgbClr val="000000"/>
                </a:solidFill>
                <a:latin typeface="Hammersmith One Bold"/>
              </a:rPr>
              <a:t>Professions Represented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303565" y="-246647"/>
            <a:ext cx="6928786" cy="10780293"/>
          </a:xfrm>
          <a:prstGeom prst="rect">
            <a:avLst/>
          </a:prstGeom>
          <a:solidFill>
            <a:srgbClr val="E4BB48"/>
          </a:solidFill>
        </p:spPr>
      </p:sp>
      <p:sp>
        <p:nvSpPr>
          <p:cNvPr id="3" name="TextBox 3"/>
          <p:cNvSpPr txBox="1"/>
          <p:nvPr/>
        </p:nvSpPr>
        <p:spPr>
          <a:xfrm>
            <a:off x="1193263" y="1866900"/>
            <a:ext cx="5207860" cy="24627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459"/>
              </a:lnSpc>
            </a:pPr>
            <a:r>
              <a:rPr lang="en-US" sz="8599" dirty="0">
                <a:solidFill>
                  <a:srgbClr val="263C91"/>
                </a:solidFill>
                <a:latin typeface="Hammersmith One Bold"/>
              </a:rPr>
              <a:t>Member Benefits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400000">
            <a:off x="332601" y="2346933"/>
            <a:ext cx="689712" cy="702485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F30096B4-A7A2-45E9-A154-D917BFFB18CD}"/>
              </a:ext>
            </a:extLst>
          </p:cNvPr>
          <p:cNvSpPr txBox="1"/>
          <p:nvPr/>
        </p:nvSpPr>
        <p:spPr>
          <a:xfrm>
            <a:off x="8613451" y="480685"/>
            <a:ext cx="9358274" cy="93256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tx2">
                    <a:lumMod val="50000"/>
                  </a:schemeClr>
                </a:solidFill>
              </a:rPr>
              <a:t>Networking</a:t>
            </a:r>
          </a:p>
          <a:p>
            <a:r>
              <a:rPr lang="en-US" sz="2400" dirty="0">
                <a:solidFill>
                  <a:schemeClr val="tx2">
                    <a:lumMod val="50000"/>
                  </a:schemeClr>
                </a:solidFill>
              </a:rPr>
              <a:t>It’s not just who you know, it’s who others know. Use your deep member discounts for conferences and other CMSA events to expand the power of your network!</a:t>
            </a:r>
          </a:p>
          <a:p>
            <a:endParaRPr lang="en-US" sz="2400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en-US" sz="2400" b="1" dirty="0">
                <a:solidFill>
                  <a:schemeClr val="tx2">
                    <a:lumMod val="50000"/>
                  </a:schemeClr>
                </a:solidFill>
              </a:rPr>
              <a:t>Credibility</a:t>
            </a:r>
          </a:p>
          <a:p>
            <a:r>
              <a:rPr lang="en-US" sz="2400" dirty="0">
                <a:solidFill>
                  <a:schemeClr val="tx2">
                    <a:lumMod val="50000"/>
                  </a:schemeClr>
                </a:solidFill>
              </a:rPr>
              <a:t>With our CCM discount and professional recognition via certification, you’ll stand out in your practice. </a:t>
            </a:r>
          </a:p>
          <a:p>
            <a:endParaRPr lang="en-US" sz="2400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en-US" sz="2400" b="1" dirty="0">
                <a:solidFill>
                  <a:schemeClr val="tx2">
                    <a:lumMod val="50000"/>
                  </a:schemeClr>
                </a:solidFill>
              </a:rPr>
              <a:t>Education</a:t>
            </a:r>
          </a:p>
          <a:p>
            <a:r>
              <a:rPr lang="en-US" sz="2400" dirty="0">
                <a:solidFill>
                  <a:schemeClr val="tx2">
                    <a:lumMod val="50000"/>
                  </a:schemeClr>
                </a:solidFill>
              </a:rPr>
              <a:t>Our Educational Resource Library includes 160+ courses providing CE’s for RN, SW, and CCM. In addition, CDMS CE packages and Ethics Courses all at your fingertips 24/7 free of charge!</a:t>
            </a:r>
          </a:p>
          <a:p>
            <a:endParaRPr lang="en-US" sz="2400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en-US" sz="2400" b="1" dirty="0">
                <a:solidFill>
                  <a:schemeClr val="tx2">
                    <a:lumMod val="50000"/>
                  </a:schemeClr>
                </a:solidFill>
              </a:rPr>
              <a:t>CMSA Members</a:t>
            </a:r>
          </a:p>
          <a:p>
            <a:r>
              <a:rPr lang="en-US" sz="2400" dirty="0">
                <a:solidFill>
                  <a:schemeClr val="tx2">
                    <a:lumMod val="50000"/>
                  </a:schemeClr>
                </a:solidFill>
              </a:rPr>
              <a:t>Set the standards for case management across the care continuum.</a:t>
            </a:r>
          </a:p>
          <a:p>
            <a:endParaRPr lang="en-US" sz="2400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en-US" sz="2400" b="1" dirty="0">
                <a:solidFill>
                  <a:schemeClr val="tx2">
                    <a:lumMod val="50000"/>
                  </a:schemeClr>
                </a:solidFill>
              </a:rPr>
              <a:t>Make A Difference</a:t>
            </a:r>
          </a:p>
          <a:p>
            <a:r>
              <a:rPr lang="en-US" sz="2400" dirty="0">
                <a:solidFill>
                  <a:schemeClr val="tx2">
                    <a:lumMod val="50000"/>
                  </a:schemeClr>
                </a:solidFill>
              </a:rPr>
              <a:t>Opportunity to influence public policy on issues vital to Case Managers through our Public Policy Committee activities. </a:t>
            </a:r>
          </a:p>
          <a:p>
            <a:endParaRPr lang="en-US" sz="2400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en-US" sz="2400" b="1" dirty="0">
                <a:solidFill>
                  <a:schemeClr val="tx2">
                    <a:lumMod val="50000"/>
                  </a:schemeClr>
                </a:solidFill>
              </a:rPr>
              <a:t>Resources</a:t>
            </a:r>
          </a:p>
          <a:p>
            <a:r>
              <a:rPr lang="en-US" sz="2400" dirty="0">
                <a:solidFill>
                  <a:schemeClr val="tx2">
                    <a:lumMod val="50000"/>
                  </a:schemeClr>
                </a:solidFill>
              </a:rPr>
              <a:t>Get a competitive edge over non-members with free educational webinars, newsletters, CMSA Today Magazine, The Professional Case Management Journal, and Care Management Journal.</a:t>
            </a:r>
          </a:p>
        </p:txBody>
      </p:sp>
      <p:pic>
        <p:nvPicPr>
          <p:cNvPr id="21" name="Graphic 6" descr="Social network outline">
            <a:extLst>
              <a:ext uri="{FF2B5EF4-FFF2-40B4-BE49-F238E27FC236}">
                <a16:creationId xmlns:a16="http://schemas.microsoft.com/office/drawing/2014/main" id="{A63F634C-8944-4723-B0BE-D4CD389C25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099514" y="647700"/>
            <a:ext cx="1520563" cy="152056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D3F0D8B5-0814-4218-856F-B8E139E04CF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55000" y="2373630"/>
            <a:ext cx="1039644" cy="1055395"/>
          </a:xfrm>
          <a:prstGeom prst="rect">
            <a:avLst/>
          </a:prstGeom>
        </p:spPr>
      </p:pic>
      <p:pic>
        <p:nvPicPr>
          <p:cNvPr id="23" name="Graphic 9" descr="Storytelling with solid fill">
            <a:extLst>
              <a:ext uri="{FF2B5EF4-FFF2-40B4-BE49-F238E27FC236}">
                <a16:creationId xmlns:a16="http://schemas.microsoft.com/office/drawing/2014/main" id="{93569785-982C-4A4E-87D6-3716594A745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207414" y="3896867"/>
            <a:ext cx="1246633" cy="124663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2840087B-4050-455E-8227-1A7B19C7597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58091" y="5362335"/>
            <a:ext cx="1233462" cy="1249907"/>
          </a:xfrm>
          <a:prstGeom prst="rect">
            <a:avLst/>
          </a:prstGeom>
        </p:spPr>
      </p:pic>
      <p:pic>
        <p:nvPicPr>
          <p:cNvPr id="25" name="Graphic 12" descr="Bank outline">
            <a:extLst>
              <a:ext uri="{FF2B5EF4-FFF2-40B4-BE49-F238E27FC236}">
                <a16:creationId xmlns:a16="http://schemas.microsoft.com/office/drawing/2014/main" id="{004936E6-244E-4135-B1C4-2EE61E7D12E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207414" y="6642551"/>
            <a:ext cx="1091749" cy="1091749"/>
          </a:xfrm>
          <a:prstGeom prst="rect">
            <a:avLst/>
          </a:prstGeom>
        </p:spPr>
      </p:pic>
      <p:pic>
        <p:nvPicPr>
          <p:cNvPr id="26" name="Graphic 13" descr="Books on shelf with solid fill">
            <a:extLst>
              <a:ext uri="{FF2B5EF4-FFF2-40B4-BE49-F238E27FC236}">
                <a16:creationId xmlns:a16="http://schemas.microsoft.com/office/drawing/2014/main" id="{A1C6CD1B-3F87-455C-865A-389ACDC1AC6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7218924" y="8337572"/>
            <a:ext cx="1246633" cy="1246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4961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0" y="694"/>
            <a:ext cx="7687270" cy="10287000"/>
            <a:chOff x="0" y="0"/>
            <a:chExt cx="1913890" cy="256114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913890" cy="2561142"/>
            </a:xfrm>
            <a:custGeom>
              <a:avLst/>
              <a:gdLst/>
              <a:ahLst/>
              <a:cxnLst/>
              <a:rect l="l" t="t" r="r" b="b"/>
              <a:pathLst>
                <a:path w="1913890" h="2561142">
                  <a:moveTo>
                    <a:pt x="0" y="0"/>
                  </a:moveTo>
                  <a:lnTo>
                    <a:pt x="1913890" y="0"/>
                  </a:lnTo>
                  <a:lnTo>
                    <a:pt x="1913890" y="2561142"/>
                  </a:lnTo>
                  <a:lnTo>
                    <a:pt x="0" y="2561142"/>
                  </a:lnTo>
                  <a:close/>
                </a:path>
              </a:pathLst>
            </a:custGeom>
            <a:solidFill>
              <a:srgbClr val="263C91"/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1347871" y="1944149"/>
            <a:ext cx="5433930" cy="32829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2782"/>
              </a:lnSpc>
            </a:pPr>
            <a:r>
              <a:rPr lang="en-US" sz="9832" spc="-196" dirty="0">
                <a:solidFill>
                  <a:srgbClr val="E4BB48"/>
                </a:solidFill>
                <a:latin typeface="Hammersmith One"/>
              </a:rPr>
              <a:t>Member</a:t>
            </a:r>
          </a:p>
          <a:p>
            <a:pPr>
              <a:lnSpc>
                <a:spcPts val="12782"/>
              </a:lnSpc>
            </a:pPr>
            <a:r>
              <a:rPr lang="en-US" sz="9832" spc="-196" dirty="0">
                <a:solidFill>
                  <a:srgbClr val="E4BB48"/>
                </a:solidFill>
                <a:latin typeface="Hammersmith One"/>
              </a:rPr>
              <a:t>Benefits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8129672" y="1562100"/>
            <a:ext cx="9655986" cy="64459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marR="0" lvl="0" indent="-3429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3200" dirty="0">
                <a:solidFill>
                  <a:srgbClr val="40404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24/7 access to the Education Resource Library- FREE access to over 150 CE Courses</a:t>
            </a:r>
          </a:p>
          <a:p>
            <a:pPr marL="342900" marR="0" lvl="0" indent="-3429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3200" dirty="0">
                <a:solidFill>
                  <a:srgbClr val="40404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Free Digital Download CMSA Standards of Professional Case Management Practice for each member</a:t>
            </a:r>
          </a:p>
          <a:p>
            <a:pPr marL="342900" marR="0" lvl="0" indent="-3429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3200" dirty="0">
                <a:solidFill>
                  <a:srgbClr val="40404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Access to </a:t>
            </a:r>
            <a:r>
              <a:rPr lang="en-US" sz="3200" i="1" dirty="0">
                <a:solidFill>
                  <a:srgbClr val="40404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CMSA Today</a:t>
            </a:r>
            <a:r>
              <a:rPr lang="en-US" sz="3200" dirty="0">
                <a:solidFill>
                  <a:srgbClr val="40404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and </a:t>
            </a:r>
            <a:r>
              <a:rPr lang="en-US" sz="3200" i="1" dirty="0">
                <a:solidFill>
                  <a:srgbClr val="40404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The Professional Case Management Journal</a:t>
            </a:r>
            <a:endParaRPr lang="en-US" sz="3200" dirty="0">
              <a:solidFill>
                <a:srgbClr val="404040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3200" dirty="0">
                <a:solidFill>
                  <a:srgbClr val="40404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Many programs and products at no cost or at a discount</a:t>
            </a:r>
          </a:p>
          <a:p>
            <a:pPr marL="342900" marR="0" lvl="0" indent="-3429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3200" dirty="0">
                <a:solidFill>
                  <a:srgbClr val="40404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Discounted Annual Conference Registration</a:t>
            </a:r>
          </a:p>
          <a:p>
            <a:pPr marL="342900" marR="0" lvl="0" indent="-342900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Font typeface="Symbol" panose="05050102010706020507" pitchFamily="18" charset="2"/>
              <a:buChar char=""/>
            </a:pPr>
            <a:r>
              <a:rPr lang="en-US" sz="3200" dirty="0">
                <a:solidFill>
                  <a:srgbClr val="40404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Discounted fees for CCM certification and renewal</a:t>
            </a: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400000">
            <a:off x="332601" y="2451071"/>
            <a:ext cx="689712" cy="702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8537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303565" y="-246646"/>
            <a:ext cx="7625430" cy="10780293"/>
          </a:xfrm>
          <a:prstGeom prst="rect">
            <a:avLst/>
          </a:prstGeom>
          <a:solidFill>
            <a:srgbClr val="E4BB48"/>
          </a:solidFill>
        </p:spPr>
      </p:sp>
      <p:sp>
        <p:nvSpPr>
          <p:cNvPr id="3" name="TextBox 3"/>
          <p:cNvSpPr txBox="1"/>
          <p:nvPr/>
        </p:nvSpPr>
        <p:spPr>
          <a:xfrm>
            <a:off x="1417361" y="1920567"/>
            <a:ext cx="5207860" cy="4824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459"/>
              </a:lnSpc>
            </a:pPr>
            <a:r>
              <a:rPr lang="en-US" sz="8599">
                <a:solidFill>
                  <a:srgbClr val="263C91"/>
                </a:solidFill>
                <a:latin typeface="Hammersmith One Bold"/>
              </a:rPr>
              <a:t>New Programs to Come</a:t>
            </a:r>
          </a:p>
          <a:p>
            <a:pPr marL="0" lvl="0" indent="0">
              <a:lnSpc>
                <a:spcPts val="9459"/>
              </a:lnSpc>
              <a:spcBef>
                <a:spcPct val="0"/>
              </a:spcBef>
            </a:pPr>
            <a:endParaRPr lang="en-US" sz="8599">
              <a:solidFill>
                <a:srgbClr val="263C91"/>
              </a:solidFill>
              <a:latin typeface="Hammersmith One Bold"/>
            </a:endParaRPr>
          </a:p>
        </p:txBody>
      </p:sp>
      <p:sp>
        <p:nvSpPr>
          <p:cNvPr id="4" name="AutoShape 4"/>
          <p:cNvSpPr/>
          <p:nvPr/>
        </p:nvSpPr>
        <p:spPr>
          <a:xfrm>
            <a:off x="8397789" y="4613197"/>
            <a:ext cx="6538014" cy="0"/>
          </a:xfrm>
          <a:prstGeom prst="line">
            <a:avLst/>
          </a:prstGeom>
          <a:ln w="19050" cap="rnd">
            <a:solidFill>
              <a:srgbClr val="273B90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400000">
            <a:off x="332601" y="2346933"/>
            <a:ext cx="689712" cy="702485"/>
          </a:xfrm>
          <a:prstGeom prst="rect">
            <a:avLst/>
          </a:prstGeom>
        </p:spPr>
      </p:pic>
      <p:sp>
        <p:nvSpPr>
          <p:cNvPr id="6" name="AutoShape 6"/>
          <p:cNvSpPr/>
          <p:nvPr/>
        </p:nvSpPr>
        <p:spPr>
          <a:xfrm>
            <a:off x="8397789" y="7726506"/>
            <a:ext cx="6538014" cy="0"/>
          </a:xfrm>
          <a:prstGeom prst="line">
            <a:avLst/>
          </a:prstGeom>
          <a:ln w="19050" cap="rnd">
            <a:solidFill>
              <a:srgbClr val="273B9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" name="TextBox 7"/>
          <p:cNvSpPr txBox="1"/>
          <p:nvPr/>
        </p:nvSpPr>
        <p:spPr>
          <a:xfrm>
            <a:off x="8397789" y="2641025"/>
            <a:ext cx="6538014" cy="1117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099"/>
              </a:lnSpc>
            </a:pPr>
            <a:r>
              <a:rPr lang="en-US" sz="6999" spc="-139">
                <a:solidFill>
                  <a:srgbClr val="000000"/>
                </a:solidFill>
                <a:latin typeface="Clear Sans Regular"/>
              </a:rPr>
              <a:t>CM Boot Camp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8397789" y="3691950"/>
            <a:ext cx="6538014" cy="5835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759"/>
              </a:lnSpc>
            </a:pPr>
            <a:r>
              <a:rPr lang="en-US" sz="3399" dirty="0">
                <a:solidFill>
                  <a:srgbClr val="000000"/>
                </a:solidFill>
                <a:latin typeface="Open Sans Light Italics"/>
              </a:rPr>
              <a:t>Coming 2022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8397789" y="415288"/>
            <a:ext cx="7630623" cy="1120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099"/>
              </a:lnSpc>
            </a:pPr>
            <a:r>
              <a:rPr lang="en-US" sz="6999" spc="-139">
                <a:solidFill>
                  <a:srgbClr val="000000"/>
                </a:solidFill>
                <a:latin typeface="Clear Sans Regular"/>
              </a:rPr>
              <a:t>Writers Workshop</a:t>
            </a:r>
          </a:p>
        </p:txBody>
      </p:sp>
      <p:sp>
        <p:nvSpPr>
          <p:cNvPr id="10" name="AutoShape 10"/>
          <p:cNvSpPr/>
          <p:nvPr/>
        </p:nvSpPr>
        <p:spPr>
          <a:xfrm>
            <a:off x="8397789" y="2462695"/>
            <a:ext cx="6538014" cy="0"/>
          </a:xfrm>
          <a:prstGeom prst="line">
            <a:avLst/>
          </a:prstGeom>
          <a:ln w="19050" cap="rnd">
            <a:solidFill>
              <a:srgbClr val="263C91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1" name="TextBox 11"/>
          <p:cNvSpPr txBox="1"/>
          <p:nvPr/>
        </p:nvSpPr>
        <p:spPr>
          <a:xfrm>
            <a:off x="8534170" y="1511309"/>
            <a:ext cx="6538014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759"/>
              </a:lnSpc>
            </a:pPr>
            <a:r>
              <a:rPr lang="en-US" sz="3399" dirty="0">
                <a:solidFill>
                  <a:srgbClr val="000000"/>
                </a:solidFill>
                <a:latin typeface="Open Sans Light Italics"/>
              </a:rPr>
              <a:t>Registration Open!</a:t>
            </a:r>
          </a:p>
        </p:txBody>
      </p:sp>
      <p:grpSp>
        <p:nvGrpSpPr>
          <p:cNvPr id="12" name="Group 12"/>
          <p:cNvGrpSpPr/>
          <p:nvPr/>
        </p:nvGrpSpPr>
        <p:grpSpPr>
          <a:xfrm>
            <a:off x="8397789" y="7863455"/>
            <a:ext cx="8430192" cy="1595548"/>
            <a:chOff x="0" y="-57150"/>
            <a:chExt cx="11240256" cy="2127396"/>
          </a:xfrm>
        </p:grpSpPr>
        <p:sp>
          <p:nvSpPr>
            <p:cNvPr id="13" name="TextBox 13"/>
            <p:cNvSpPr txBox="1"/>
            <p:nvPr/>
          </p:nvSpPr>
          <p:spPr>
            <a:xfrm>
              <a:off x="0" y="-57150"/>
              <a:ext cx="11240256" cy="147531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9099"/>
                </a:lnSpc>
              </a:pPr>
              <a:r>
                <a:rPr lang="en-US" sz="6999" spc="-139">
                  <a:solidFill>
                    <a:srgbClr val="000000"/>
                  </a:solidFill>
                  <a:latin typeface="Clear Sans Regular"/>
                </a:rPr>
                <a:t>Case Load Calculator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1304652"/>
              <a:ext cx="8717352" cy="76559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759"/>
                </a:lnSpc>
              </a:pPr>
              <a:r>
                <a:rPr lang="en-US" sz="3399" dirty="0">
                  <a:solidFill>
                    <a:srgbClr val="000000"/>
                  </a:solidFill>
                  <a:latin typeface="Open Sans Light Italics"/>
                </a:rPr>
                <a:t>Coming December 2022</a:t>
              </a:r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8397789" y="4589385"/>
            <a:ext cx="8861511" cy="2898129"/>
            <a:chOff x="0" y="-57150"/>
            <a:chExt cx="11815348" cy="3864172"/>
          </a:xfrm>
        </p:grpSpPr>
        <p:sp>
          <p:nvSpPr>
            <p:cNvPr id="16" name="TextBox 16"/>
            <p:cNvSpPr txBox="1"/>
            <p:nvPr/>
          </p:nvSpPr>
          <p:spPr>
            <a:xfrm>
              <a:off x="0" y="-57150"/>
              <a:ext cx="11815348" cy="30035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9099"/>
                </a:lnSpc>
              </a:pPr>
              <a:r>
                <a:rPr lang="en-US" sz="6999" spc="-139">
                  <a:solidFill>
                    <a:srgbClr val="000000"/>
                  </a:solidFill>
                  <a:latin typeface="Clear Sans Regular"/>
                </a:rPr>
                <a:t>Standards of Practice Revision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3041427"/>
              <a:ext cx="8717352" cy="76559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759"/>
                </a:lnSpc>
              </a:pPr>
              <a:r>
                <a:rPr lang="en-US" sz="3399" dirty="0">
                  <a:solidFill>
                    <a:srgbClr val="000000"/>
                  </a:solidFill>
                  <a:latin typeface="Open Sans Light Italics"/>
                </a:rPr>
                <a:t>December 2022</a:t>
              </a: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2286246" y="0"/>
            <a:ext cx="6125446" cy="10843612"/>
          </a:xfrm>
          <a:prstGeom prst="rect">
            <a:avLst/>
          </a:prstGeom>
          <a:solidFill>
            <a:srgbClr val="273B90"/>
          </a:solidFill>
        </p:spPr>
      </p:sp>
      <p:grpSp>
        <p:nvGrpSpPr>
          <p:cNvPr id="3" name="Group 3"/>
          <p:cNvGrpSpPr/>
          <p:nvPr/>
        </p:nvGrpSpPr>
        <p:grpSpPr>
          <a:xfrm>
            <a:off x="13102805" y="7137946"/>
            <a:ext cx="4492327" cy="2120354"/>
            <a:chOff x="0" y="0"/>
            <a:chExt cx="5989769" cy="2827139"/>
          </a:xfrm>
        </p:grpSpPr>
        <p:sp>
          <p:nvSpPr>
            <p:cNvPr id="4" name="TextBox 4"/>
            <p:cNvSpPr txBox="1"/>
            <p:nvPr/>
          </p:nvSpPr>
          <p:spPr>
            <a:xfrm>
              <a:off x="0" y="804261"/>
              <a:ext cx="5914650" cy="19511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937"/>
                </a:lnSpc>
              </a:pPr>
              <a:r>
                <a:rPr lang="en-US" sz="4241">
                  <a:solidFill>
                    <a:srgbClr val="FFFFFF"/>
                  </a:solidFill>
                  <a:latin typeface="Clear Sans Regular"/>
                </a:rPr>
                <a:t>CMSA@CMSA.org</a:t>
              </a:r>
            </a:p>
            <a:p>
              <a:pPr>
                <a:lnSpc>
                  <a:spcPts val="5937"/>
                </a:lnSpc>
              </a:pPr>
              <a:endParaRPr lang="en-US" sz="4241">
                <a:solidFill>
                  <a:srgbClr val="FFFFFF"/>
                </a:solidFill>
                <a:latin typeface="Clear Sans Regular"/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75119" y="1880544"/>
              <a:ext cx="5914650" cy="94659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937"/>
                </a:lnSpc>
              </a:pPr>
              <a:r>
                <a:rPr lang="en-US" sz="4241">
                  <a:solidFill>
                    <a:srgbClr val="FFFFFF"/>
                  </a:solidFill>
                  <a:latin typeface="Clear Sans Regular"/>
                </a:rPr>
                <a:t>(615) 432-0101 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75119" y="-85725"/>
              <a:ext cx="5914650" cy="94659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937"/>
                </a:lnSpc>
              </a:pPr>
              <a:r>
                <a:rPr lang="en-US" sz="4241">
                  <a:solidFill>
                    <a:srgbClr val="FFFFFF"/>
                  </a:solidFill>
                  <a:latin typeface="Clear Sans Regular"/>
                </a:rPr>
                <a:t>WWW.CMSA.ORG</a:t>
              </a:r>
            </a:p>
          </p:txBody>
        </p:sp>
        <p:sp>
          <p:nvSpPr>
            <p:cNvPr id="7" name="AutoShape 7"/>
            <p:cNvSpPr/>
            <p:nvPr/>
          </p:nvSpPr>
          <p:spPr>
            <a:xfrm>
              <a:off x="0" y="860869"/>
              <a:ext cx="5914650" cy="0"/>
            </a:xfrm>
            <a:prstGeom prst="line">
              <a:avLst/>
            </a:prstGeom>
            <a:ln w="25400" cap="rnd">
              <a:solidFill>
                <a:srgbClr val="FFB923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8" name="AutoShape 8"/>
            <p:cNvSpPr/>
            <p:nvPr/>
          </p:nvSpPr>
          <p:spPr>
            <a:xfrm>
              <a:off x="0" y="1937153"/>
              <a:ext cx="5914650" cy="0"/>
            </a:xfrm>
            <a:prstGeom prst="line">
              <a:avLst/>
            </a:prstGeom>
            <a:ln w="25400" cap="rnd">
              <a:solidFill>
                <a:srgbClr val="FFB923"/>
              </a:solidFill>
              <a:prstDash val="solid"/>
              <a:headEnd type="none" w="sm" len="sm"/>
              <a:tailEnd type="none" w="sm" len="sm"/>
            </a:ln>
          </p:spPr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400000">
            <a:off x="13420450" y="1022314"/>
            <a:ext cx="689712" cy="702485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1028700" y="4711216"/>
            <a:ext cx="9976987" cy="38773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14900"/>
              </a:lnSpc>
            </a:pPr>
            <a:r>
              <a:rPr lang="en-US" sz="14900" spc="-149">
                <a:solidFill>
                  <a:srgbClr val="263C91"/>
                </a:solidFill>
                <a:latin typeface="Hammersmith One Bold"/>
              </a:rPr>
              <a:t>CMSA Overview</a:t>
            </a: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60" t="21264" r="6608" b="71845"/>
          <a:stretch>
            <a:fillRect/>
          </a:stretch>
        </p:blipFill>
        <p:spPr>
          <a:xfrm>
            <a:off x="1028700" y="8620277"/>
            <a:ext cx="5327582" cy="393727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1028700" y="10187028"/>
            <a:ext cx="9976987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00"/>
              </a:lnSpc>
            </a:pPr>
            <a:r>
              <a:rPr lang="en-US" sz="3000">
                <a:solidFill>
                  <a:srgbClr val="FFFFFF"/>
                </a:solidFill>
                <a:latin typeface="Clear Sans Regular"/>
              </a:rPr>
              <a:t>Chief Executive Officer</a:t>
            </a:r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028700" y="404336"/>
            <a:ext cx="9937763" cy="3726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7125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7094</TotalTime>
  <Words>333</Words>
  <Application>Microsoft Office PowerPoint</Application>
  <PresentationFormat>Custom</PresentationFormat>
  <Paragraphs>67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Clear Sans Regular</vt:lpstr>
      <vt:lpstr>Symbol</vt:lpstr>
      <vt:lpstr>Calibri</vt:lpstr>
      <vt:lpstr>Hammersmith One Bold</vt:lpstr>
      <vt:lpstr>Hammersmith One</vt:lpstr>
      <vt:lpstr>Arial</vt:lpstr>
      <vt:lpstr>Open Sans Light Italics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CMSA Stats</dc:title>
  <dc:creator>Nikki Jackson</dc:creator>
  <cp:lastModifiedBy>Nikki Jackson</cp:lastModifiedBy>
  <cp:revision>4</cp:revision>
  <dcterms:created xsi:type="dcterms:W3CDTF">2006-08-16T00:00:00Z</dcterms:created>
  <dcterms:modified xsi:type="dcterms:W3CDTF">2021-12-10T16:05:50Z</dcterms:modified>
  <dc:identifier>DAEq17033PU</dc:identifier>
</cp:coreProperties>
</file>