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5" r:id="rId7"/>
    <p:sldId id="264" r:id="rId8"/>
    <p:sldId id="262" r:id="rId9"/>
    <p:sldId id="258" r:id="rId10"/>
    <p:sldId id="259" r:id="rId11"/>
    <p:sldId id="260" r:id="rId12"/>
    <p:sldId id="261" r:id="rId13"/>
    <p:sldId id="266" r:id="rId14"/>
    <p:sldId id="269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67580A-E1F9-47F0-ADC9-AC28795D70B0}" v="322" dt="2025-02-10T19:36:39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9E7B-3748-2E61-6BDB-EDA0C4B40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9BA2D-5FFC-E675-6F20-B596A5C41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E0B92-9F7C-BD80-4051-0F212AE8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860C-0970-445A-8B9A-BC82140C5D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D23AF-4794-0ED8-330A-524892EF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95368-D216-4F5D-BB80-588E8EE1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931-2BAB-4C43-BE63-412877AD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3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FFBB-74DF-2A82-B480-EB5AF910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B3A8C-C600-A7ED-0CA5-66B0AFAC6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A56E7-2660-ACC4-FD9C-A387820C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860C-0970-445A-8B9A-BC82140C5D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055D0-6814-7B6C-177A-7F837BCB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3D99C-C15D-6A77-9E95-59B8CF4F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931-2BAB-4C43-BE63-412877AD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6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F6A90-3E73-CCF0-9D91-420633C7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A3C07-9B13-7D40-0AA7-BBAC1D0FC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D0C44-D77A-AFFC-4A03-C61B984C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860C-0970-445A-8B9A-BC82140C5D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13F77-E98B-777C-BE1B-1E5205FF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A07FF-9187-F375-F9CB-95BA8CFE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931-2BAB-4C43-BE63-412877AD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4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4488-AA42-D3BD-93CE-0261AC54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DC935-9154-032C-A13E-043864BE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75343-2E34-EA09-1D2A-017C5F56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860C-0970-445A-8B9A-BC82140C5D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4CBA0-8462-EB2A-9E02-8BA79317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EBA13-FD70-4745-76C8-AD303840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931-2BAB-4C43-BE63-412877AD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7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8D97-7E49-9FEC-0B1C-135EA85D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296C4-C4DB-C8C8-DA62-0194994B9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9AACE-9C6A-30E4-308F-95866E58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860C-0970-445A-8B9A-BC82140C5D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8DB5F-F414-B06B-3C89-3B21ADDE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B92BF-7ACE-68BB-30A1-69545EC9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931-2BAB-4C43-BE63-412877AD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399E-0831-EE49-02CD-8299FD84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6C648-C85A-92C3-C346-55F40F334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7C0BB-8F05-837B-2526-3F24AA445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CA43E-B6CB-CB34-22C3-8F6A2441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860C-0970-445A-8B9A-BC82140C5D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09ACE-87C8-30AB-645E-CF400D5C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CB579-5452-85F9-AA63-BB9B5C0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931-2BAB-4C43-BE63-412877AD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0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8FB2-DAE5-9ACA-60DC-EAB3871A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9875-A374-98CE-9130-743CF4AB0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3F83B-937C-132D-4DE5-7F2D9DCAE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1FA4D-4C8D-BECA-0B52-028E77731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BF6FE-721F-77B6-91F3-ED0FA1ACA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73FD25-A200-0B71-79F0-7B99AB3A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860C-0970-445A-8B9A-BC82140C5D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368304-02BA-B974-8989-B8DEBECC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97F75-C5A6-B33B-57C7-02F2A2A1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931-2BAB-4C43-BE63-412877AD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0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6EA4-B399-C32D-12EA-6DA925FA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5A2F-A007-75C3-FD2A-348D315A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860C-0970-445A-8B9A-BC82140C5D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9060C-DAC2-D797-B1F1-D80E6178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52099-6DB3-2ABD-4D65-F95BFD1F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931-2BAB-4C43-BE63-412877AD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1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726C8-9A70-AE37-13C5-2A1D3E68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860C-0970-445A-8B9A-BC82140C5D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FB5F8-C8EA-1C32-659F-B8E74AA4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4C8A7-0E79-14A1-2A13-9547EEFC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931-2BAB-4C43-BE63-412877AD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1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165-1104-0B4C-E547-26047F3E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B74B-A4C2-992F-9177-4270EF1DF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F5EFF-2260-1749-2C26-FA6E069FE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EAE99-F075-9BEA-C5D2-9A7E5D6E6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860C-0970-445A-8B9A-BC82140C5D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2F30C-F27A-E696-5F5C-E722B8E9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C930D-5BEE-92F3-0C11-DCC95745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931-2BAB-4C43-BE63-412877AD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4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CA39-6EC7-C5C6-9B4D-D488633E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17629C-9913-0157-7607-AD3651E58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B35D5-3F45-1094-C21C-E626E7505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AF8C3-E78C-E1C3-34C3-FDC52C9E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860C-0970-445A-8B9A-BC82140C5D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36879-BA60-E6B6-EFA4-FC2D37A7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17554-3891-8F79-8DFB-F4918855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931-2BAB-4C43-BE63-412877AD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3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26D091-03C9-E3A8-499F-27FFF6F9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914AF-CDF1-CB34-057A-3688C5295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8F535-F51D-BAC0-B3F6-3EC8B17CD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0C860C-0970-445A-8B9A-BC82140C5D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99CE0-E8AC-8D3F-7488-EEEC2A6A3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D5201-4C14-AE8F-554B-930A30894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C89931-2BAB-4C43-BE63-412877AD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7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parthenonmgmt-my.sharepoint.com/:x:/p/jhoward/EXNtZIITnGdBqPivqkzUvy8B5W6XppDg-GKRZUBigOY72w?rtime=aOwJ4i8S3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pdd.org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mailto:lbrandt@ccny.cuny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nfo@cpdd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pdd.societyconference.com/v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.state.gov/content/travel/en/us-visas/visa-information-resources/wizard.html" TargetMode="External"/><Relationship Id="rId2" Type="http://schemas.openxmlformats.org/officeDocument/2006/relationships/hyperlink" Target="mailto:info@cpdd.org?subject=Request%20for%20Invitation%20Let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ta.com/flightsearch/book-a-flight?tripType=ROUND_TRIP&amp;priceSchedule=price&amp;originCity=&amp;destinationCity=&amp;departureDate=&amp;returnDate=&amp;paxCount=1&amp;meetingEventCode=NY3PB&amp;searchByCabin=true&amp;cabinFareClass=BE&amp;deltaOnlySearch=false&amp;deltaOnly=deltaPartner" TargetMode="External"/><Relationship Id="rId2" Type="http://schemas.openxmlformats.org/officeDocument/2006/relationships/hyperlink" Target="https://cpdd.societyconference.com/v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book.passkey.com/event/50867100/owner/111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arthenonmgmt-my.sharepoint.com/:x:/p/lsansom/EcM8qqNak-tMtrcj5oM68R4B8P61teg8eCkiMiAogTv2Zg?e=bdgtQ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ight Triangle 205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3892F-6E03-B182-D7C6-E65763B5A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593" y="930758"/>
            <a:ext cx="3689096" cy="3514364"/>
          </a:xfrm>
        </p:spPr>
        <p:txBody>
          <a:bodyPr anchor="b">
            <a:normAutofit/>
          </a:bodyPr>
          <a:lstStyle/>
          <a:p>
            <a:pPr algn="r"/>
            <a:r>
              <a:rPr lang="en-US" sz="5600" b="1" dirty="0"/>
              <a:t>WELCOME!</a:t>
            </a:r>
            <a:br>
              <a:rPr lang="en-US" sz="5600" b="1" dirty="0"/>
            </a:br>
            <a:endParaRPr lang="en-US" sz="5600" b="1" dirty="0"/>
          </a:p>
        </p:txBody>
      </p:sp>
      <p:pic>
        <p:nvPicPr>
          <p:cNvPr id="2050" name="Picture 2" descr="Fireworks GIFs | USAGIF.com">
            <a:extLst>
              <a:ext uri="{FF2B5EF4-FFF2-40B4-BE49-F238E27FC236}">
                <a16:creationId xmlns:a16="http://schemas.microsoft.com/office/drawing/2014/main" id="{9BB25F8D-6A11-B672-72B8-418EE5CE1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2862" y="2013578"/>
            <a:ext cx="4811872" cy="226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College on Problems of Drug Dependence, Inc. | LinkedIn">
            <a:extLst>
              <a:ext uri="{FF2B5EF4-FFF2-40B4-BE49-F238E27FC236}">
                <a16:creationId xmlns:a16="http://schemas.microsoft.com/office/drawing/2014/main" id="{A86178A0-10A4-2E75-C4A8-5B94803E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12" y="134937"/>
            <a:ext cx="1690688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2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6DCD-0141-8A60-5573-A07E19AA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us at CPDD!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F437-AE26-BB84-CFFD-8DAABF200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@</a:t>
            </a:r>
            <a:r>
              <a:rPr lang="en-US" dirty="0"/>
              <a:t> our International Workshop “Building Capacity for       International Research: Overcoming Barriers in Resource-Constrained Settings and Fostering Collaboration”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@</a:t>
            </a:r>
            <a:r>
              <a:rPr lang="en-US" dirty="0"/>
              <a:t> our International Networking Zone</a:t>
            </a:r>
          </a:p>
          <a:p>
            <a:pPr lvl="1"/>
            <a:r>
              <a:rPr lang="en-US" dirty="0"/>
              <a:t>We will hold a </a:t>
            </a:r>
            <a:r>
              <a:rPr lang="en-US" b="1" dirty="0">
                <a:solidFill>
                  <a:schemeClr val="accent1"/>
                </a:solidFill>
              </a:rPr>
              <a:t>drawing</a:t>
            </a:r>
            <a:r>
              <a:rPr lang="en-US" dirty="0"/>
              <a:t> for a complimentary 2026 CPDD meeting registration!</a:t>
            </a:r>
          </a:p>
          <a:p>
            <a:pPr lvl="1"/>
            <a:endParaRPr lang="en-US" dirty="0"/>
          </a:p>
          <a:p>
            <a:r>
              <a:rPr lang="en-US" dirty="0"/>
              <a:t>Exact date and time to be announced – keep on the lookout for the official CPDD program!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NIDA International participants will be able to attend all Saturday &amp; Sunday meeting sessions at no additional cost!</a:t>
            </a:r>
          </a:p>
        </p:txBody>
      </p:sp>
      <p:pic>
        <p:nvPicPr>
          <p:cNvPr id="4" name="Picture 2" descr="The College on Problems of Drug Dependence, Inc. | LinkedIn">
            <a:extLst>
              <a:ext uri="{FF2B5EF4-FFF2-40B4-BE49-F238E27FC236}">
                <a16:creationId xmlns:a16="http://schemas.microsoft.com/office/drawing/2014/main" id="{A188CC40-6F20-F597-27C5-AA9838675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12" y="134937"/>
            <a:ext cx="1690688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383A3-ECB8-41EE-44A2-03BA024A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IC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9EDD4-31C7-E8F0-2BB8-313E42C0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174"/>
            <a:ext cx="8205315" cy="30593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growing data base listing international funding opportunities: </a:t>
            </a:r>
            <a:r>
              <a:rPr lang="en-US" dirty="0">
                <a:hlinkClick r:id="rId2"/>
              </a:rPr>
              <a:t>https://parthenonmgmt-my.sharepoint.com/:x:/p/jhoward/EXNtZIITnGdBqPivqkzUvy8B5W6XppDg-GKRZUBigOY72w?rtime=aOwJ4i8S3Eg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If you know of any opportunity that supports international mobility for researchers, please add it to our library!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0B75E0-DAA9-AD6A-9F77-7BEF170E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435" y="1690688"/>
            <a:ext cx="2318296" cy="20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300692D-57A3-B8F0-7666-7C29F02B7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3514"/>
            <a:ext cx="1882705" cy="188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D783B-282C-0A4D-6274-ED46651ED3C8}"/>
              </a:ext>
            </a:extLst>
          </p:cNvPr>
          <p:cNvSpPr txBox="1"/>
          <p:nvPr/>
        </p:nvSpPr>
        <p:spPr>
          <a:xfrm>
            <a:off x="2828611" y="4863146"/>
            <a:ext cx="8294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Special Issues of the CPDD Newsline will highlight International Research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Let us know if you’d like to be included!</a:t>
            </a:r>
          </a:p>
        </p:txBody>
      </p:sp>
    </p:spTree>
    <p:extLst>
      <p:ext uri="{BB962C8B-B14F-4D97-AF65-F5344CB8AC3E}">
        <p14:creationId xmlns:p14="http://schemas.microsoft.com/office/powerpoint/2010/main" val="45793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5" name="Rectangle 1230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306" name="Arc 1230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36348A-B7A6-0CB0-1697-129541FF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b="1"/>
              <a:t>Questions?</a:t>
            </a:r>
          </a:p>
        </p:txBody>
      </p:sp>
      <p:sp>
        <p:nvSpPr>
          <p:cNvPr id="12307" name="Freeform: Shape 1230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F9F5D7F-80AF-FF53-F988-FCF42C22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195266"/>
            <a:ext cx="4777381" cy="429772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02616-37B4-C339-A6FF-51A55E2F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do not hesitate to reach out with any questions!</a:t>
            </a:r>
          </a:p>
          <a:p>
            <a:pPr marL="457200" lvl="1" indent="0">
              <a:buNone/>
            </a:pPr>
            <a:r>
              <a:rPr lang="en-US" b="1" dirty="0">
                <a:hlinkClick r:id="rId3"/>
              </a:rPr>
              <a:t>info@cpdd.org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>
                <a:hlinkClick r:id="rId4"/>
              </a:rPr>
              <a:t>lbrandt@ccny.cuny.org</a:t>
            </a: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E0562-57E9-BAB9-7A59-621BBA402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82" y="1195266"/>
            <a:ext cx="4793909" cy="42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413F1-8450-6BDE-BF8A-BD24C8E1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46" y="4011312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white banner with a building in the background&#10;&#10;Description automatically generated">
            <a:extLst>
              <a:ext uri="{FF2B5EF4-FFF2-40B4-BE49-F238E27FC236}">
                <a16:creationId xmlns:a16="http://schemas.microsoft.com/office/drawing/2014/main" id="{BBF46ACB-7318-8190-8CCF-B18E8DBC1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12192000" cy="266665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02AAEFF-3294-89FC-30A6-5CC11E32A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06" y="3159310"/>
            <a:ext cx="9901208" cy="2302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We hope to see you in-person soon!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FA4087-89C5-7077-D075-0062E0D4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97" y="3745709"/>
            <a:ext cx="4829198" cy="27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3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8B77-DC97-CDCE-A2F5-3976B13E3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r>
              <a:rPr lang="en-US" dirty="0"/>
              <a:t>CPDD’s International Committee </a:t>
            </a:r>
          </a:p>
        </p:txBody>
      </p:sp>
      <p:pic>
        <p:nvPicPr>
          <p:cNvPr id="3074" name="Picture 2" descr="Raka Jain">
            <a:extLst>
              <a:ext uri="{FF2B5EF4-FFF2-40B4-BE49-F238E27FC236}">
                <a16:creationId xmlns:a16="http://schemas.microsoft.com/office/drawing/2014/main" id="{ABD556E2-AA7F-D96C-1FCB-2842EC375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611" y="1641834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F19826-C343-7CCC-F314-BDD079727FBB}"/>
              </a:ext>
            </a:extLst>
          </p:cNvPr>
          <p:cNvSpPr txBox="1"/>
          <p:nvPr/>
        </p:nvSpPr>
        <p:spPr>
          <a:xfrm>
            <a:off x="2317491" y="3096365"/>
            <a:ext cx="1311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Raka Jain (India)</a:t>
            </a:r>
          </a:p>
        </p:txBody>
      </p:sp>
      <p:pic>
        <p:nvPicPr>
          <p:cNvPr id="3076" name="Picture 4" descr="Laura Brandt">
            <a:extLst>
              <a:ext uri="{FF2B5EF4-FFF2-40B4-BE49-F238E27FC236}">
                <a16:creationId xmlns:a16="http://schemas.microsoft.com/office/drawing/2014/main" id="{94AF1DF0-82D1-4D5E-763F-32A132B85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94" y="1641834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449687-DE21-1249-3F11-4F390FFB4FD0}"/>
              </a:ext>
            </a:extLst>
          </p:cNvPr>
          <p:cNvSpPr txBox="1"/>
          <p:nvPr/>
        </p:nvSpPr>
        <p:spPr>
          <a:xfrm>
            <a:off x="761193" y="2997153"/>
            <a:ext cx="13255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Laura Brandt (Germany/ Austria/ USA)</a:t>
            </a:r>
          </a:p>
        </p:txBody>
      </p:sp>
      <p:pic>
        <p:nvPicPr>
          <p:cNvPr id="3078" name="Picture 6" descr="Dace Svikis, Ph.D., in front of a white screen">
            <a:extLst>
              <a:ext uri="{FF2B5EF4-FFF2-40B4-BE49-F238E27FC236}">
                <a16:creationId xmlns:a16="http://schemas.microsoft.com/office/drawing/2014/main" id="{FE1DBB9C-3F61-A3CC-22EB-06F56F01E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70" y="1635951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83A79D-5AC1-4FEE-C7C3-ADF2759E9A14}"/>
              </a:ext>
            </a:extLst>
          </p:cNvPr>
          <p:cNvSpPr txBox="1"/>
          <p:nvPr/>
        </p:nvSpPr>
        <p:spPr>
          <a:xfrm>
            <a:off x="3859504" y="3104875"/>
            <a:ext cx="1325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Dace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Svikis</a:t>
            </a:r>
            <a:endParaRPr lang="en-US" sz="14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(USA)</a:t>
            </a:r>
            <a:endParaRPr lang="en-US" sz="14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2D4B4B67-C5E7-0865-1C67-AEED1697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84" y="1629612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963D15-9038-065E-D665-DA374693B4D4}"/>
              </a:ext>
            </a:extLst>
          </p:cNvPr>
          <p:cNvSpPr txBox="1"/>
          <p:nvPr/>
        </p:nvSpPr>
        <p:spPr>
          <a:xfrm>
            <a:off x="5466355" y="3012583"/>
            <a:ext cx="13184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Thiago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Fidalgo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(Brazil)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C4FCDF15-9F48-67DF-5E54-707AB1C8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43" y="1641834"/>
            <a:ext cx="1092461" cy="131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698A55-AD18-A55E-BA3C-9E5EF13EF600}"/>
              </a:ext>
            </a:extLst>
          </p:cNvPr>
          <p:cNvSpPr txBox="1"/>
          <p:nvPr/>
        </p:nvSpPr>
        <p:spPr>
          <a:xfrm>
            <a:off x="6820190" y="2996108"/>
            <a:ext cx="13184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Suzaily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Wahab (Malaysia)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1CC92812-7FD1-56D3-8BB9-E6EBD16F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418" y="1627413"/>
            <a:ext cx="132556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7A0739-8F50-E89A-4EA3-568CA48A55A3}"/>
              </a:ext>
            </a:extLst>
          </p:cNvPr>
          <p:cNvSpPr txBox="1"/>
          <p:nvPr/>
        </p:nvSpPr>
        <p:spPr>
          <a:xfrm>
            <a:off x="7997937" y="3023074"/>
            <a:ext cx="1914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Erin Winstanley (USA)</a:t>
            </a:r>
          </a:p>
        </p:txBody>
      </p:sp>
      <p:pic>
        <p:nvPicPr>
          <p:cNvPr id="3086" name="Picture 14">
            <a:extLst>
              <a:ext uri="{FF2B5EF4-FFF2-40B4-BE49-F238E27FC236}">
                <a16:creationId xmlns:a16="http://schemas.microsoft.com/office/drawing/2014/main" id="{CD3A5B44-4E73-24D0-A1B2-52E59436A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072" y="1635951"/>
            <a:ext cx="1053621" cy="131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A6B778-C7C9-D2CB-6A70-05B4676D9E15}"/>
              </a:ext>
            </a:extLst>
          </p:cNvPr>
          <p:cNvSpPr txBox="1"/>
          <p:nvPr/>
        </p:nvSpPr>
        <p:spPr>
          <a:xfrm>
            <a:off x="9466552" y="3023074"/>
            <a:ext cx="1914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Jin Yoon</a:t>
            </a:r>
          </a:p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(USA)</a:t>
            </a:r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906FBAD3-6B95-28D4-63FA-6763F47AD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93" y="4273695"/>
            <a:ext cx="1324672" cy="13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4ED5E7-06B8-B095-4F58-897D8402ECED}"/>
              </a:ext>
            </a:extLst>
          </p:cNvPr>
          <p:cNvSpPr txBox="1"/>
          <p:nvPr/>
        </p:nvSpPr>
        <p:spPr>
          <a:xfrm>
            <a:off x="333591" y="5674692"/>
            <a:ext cx="2179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Kathryn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Biernacki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(Australia)</a:t>
            </a:r>
          </a:p>
        </p:txBody>
      </p:sp>
      <p:pic>
        <p:nvPicPr>
          <p:cNvPr id="3090" name="Picture 18">
            <a:extLst>
              <a:ext uri="{FF2B5EF4-FFF2-40B4-BE49-F238E27FC236}">
                <a16:creationId xmlns:a16="http://schemas.microsoft.com/office/drawing/2014/main" id="{8E51A872-96B1-530E-4F09-DBE5000F4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49" y="4261969"/>
            <a:ext cx="1110436" cy="13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17B351-25AC-8E6D-D5C7-33ECE02B852A}"/>
              </a:ext>
            </a:extLst>
          </p:cNvPr>
          <p:cNvSpPr txBox="1"/>
          <p:nvPr/>
        </p:nvSpPr>
        <p:spPr>
          <a:xfrm>
            <a:off x="1883192" y="5695664"/>
            <a:ext cx="2179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Silvia Cruz</a:t>
            </a:r>
          </a:p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(Mexico)</a:t>
            </a:r>
          </a:p>
        </p:txBody>
      </p:sp>
      <p:pic>
        <p:nvPicPr>
          <p:cNvPr id="3092" name="Picture 20">
            <a:extLst>
              <a:ext uri="{FF2B5EF4-FFF2-40B4-BE49-F238E27FC236}">
                <a16:creationId xmlns:a16="http://schemas.microsoft.com/office/drawing/2014/main" id="{C3C52301-EF0B-E203-0E71-8552FB24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70" y="4178800"/>
            <a:ext cx="945983" cy="141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4FC06D-1ED2-EF1A-3D15-C4AF684826AA}"/>
              </a:ext>
            </a:extLst>
          </p:cNvPr>
          <p:cNvSpPr txBox="1"/>
          <p:nvPr/>
        </p:nvSpPr>
        <p:spPr>
          <a:xfrm>
            <a:off x="3559885" y="5687686"/>
            <a:ext cx="16994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Diana </a:t>
            </a:r>
          </a:p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Martinez </a:t>
            </a:r>
          </a:p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(USA)</a:t>
            </a:r>
          </a:p>
        </p:txBody>
      </p:sp>
      <p:pic>
        <p:nvPicPr>
          <p:cNvPr id="3094" name="Picture 22">
            <a:extLst>
              <a:ext uri="{FF2B5EF4-FFF2-40B4-BE49-F238E27FC236}">
                <a16:creationId xmlns:a16="http://schemas.microsoft.com/office/drawing/2014/main" id="{B89C4D26-BEDC-FD77-C976-41A257908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86" y="4178800"/>
            <a:ext cx="1418975" cy="141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173ED7-0435-C255-D928-C0E1C9A18482}"/>
              </a:ext>
            </a:extLst>
          </p:cNvPr>
          <p:cNvSpPr txBox="1"/>
          <p:nvPr/>
        </p:nvSpPr>
        <p:spPr>
          <a:xfrm>
            <a:off x="5035628" y="5749241"/>
            <a:ext cx="1569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Thomas Santo</a:t>
            </a:r>
          </a:p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(Australia)</a:t>
            </a:r>
          </a:p>
        </p:txBody>
      </p:sp>
      <p:pic>
        <p:nvPicPr>
          <p:cNvPr id="3096" name="Picture 24" descr="The College on Problems of Drug Dependence, Inc. | LinkedIn">
            <a:extLst>
              <a:ext uri="{FF2B5EF4-FFF2-40B4-BE49-F238E27FC236}">
                <a16:creationId xmlns:a16="http://schemas.microsoft.com/office/drawing/2014/main" id="{79340046-3783-B3A8-2062-A50869C76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980" y="136090"/>
            <a:ext cx="1047720" cy="104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3F19A-5F9C-0BA9-95F2-09F3E76E4352}"/>
              </a:ext>
            </a:extLst>
          </p:cNvPr>
          <p:cNvSpPr txBox="1"/>
          <p:nvPr/>
        </p:nvSpPr>
        <p:spPr>
          <a:xfrm>
            <a:off x="8684988" y="5597776"/>
            <a:ext cx="14332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Lalchhanhima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Ralte</a:t>
            </a:r>
            <a:b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(India)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18E86-1AA3-8994-94C7-5DEB375717D2}"/>
              </a:ext>
            </a:extLst>
          </p:cNvPr>
          <p:cNvSpPr txBox="1"/>
          <p:nvPr/>
        </p:nvSpPr>
        <p:spPr>
          <a:xfrm>
            <a:off x="6763223" y="5637733"/>
            <a:ext cx="176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Alex Guerin</a:t>
            </a:r>
            <a:b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(Australia)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3AC60-EE72-BC5A-BEAA-2723BC606DBA}"/>
              </a:ext>
            </a:extLst>
          </p:cNvPr>
          <p:cNvSpPr txBox="1"/>
          <p:nvPr/>
        </p:nvSpPr>
        <p:spPr>
          <a:xfrm>
            <a:off x="10074773" y="5609627"/>
            <a:ext cx="17678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Yatan Pal Singh Balhara</a:t>
            </a:r>
            <a:b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(India)</a:t>
            </a:r>
          </a:p>
        </p:txBody>
      </p:sp>
      <p:pic>
        <p:nvPicPr>
          <p:cNvPr id="1026" name="Picture 2" descr="profile icon">
            <a:extLst>
              <a:ext uri="{FF2B5EF4-FFF2-40B4-BE49-F238E27FC236}">
                <a16:creationId xmlns:a16="http://schemas.microsoft.com/office/drawing/2014/main" id="{90DCC168-EA9F-3ABC-158F-81E410B3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75" y="4178800"/>
            <a:ext cx="1748789" cy="14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LCHHANHIMA RALTE">
            <a:extLst>
              <a:ext uri="{FF2B5EF4-FFF2-40B4-BE49-F238E27FC236}">
                <a16:creationId xmlns:a16="http://schemas.microsoft.com/office/drawing/2014/main" id="{9E7FB455-C2DE-0B29-58FD-33D61F3E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38" y="4189037"/>
            <a:ext cx="1433250" cy="14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atan Pal Singh Balhara">
            <a:extLst>
              <a:ext uri="{FF2B5EF4-FFF2-40B4-BE49-F238E27FC236}">
                <a16:creationId xmlns:a16="http://schemas.microsoft.com/office/drawing/2014/main" id="{2B18328E-40B6-8D81-9CD7-D16ECFAA0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362" y="4176497"/>
            <a:ext cx="1461236" cy="14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2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ight Triangle 410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5A7A7-E172-5084-9412-010B934D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036674"/>
            <a:ext cx="3689096" cy="3514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first </a:t>
            </a:r>
            <a:r>
              <a:rPr lang="en-US" sz="4500" strike="sngStrike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day at Kindergarten</a:t>
            </a:r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CPDD Experiences</a:t>
            </a:r>
            <a:endParaRPr lang="en-US" sz="4500" strike="sngStrike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Explore story time GIFs">
            <a:extLst>
              <a:ext uri="{FF2B5EF4-FFF2-40B4-BE49-F238E27FC236}">
                <a16:creationId xmlns:a16="http://schemas.microsoft.com/office/drawing/2014/main" id="{7295752F-3135-8ED4-89D5-8E5C0986C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2862" y="1593702"/>
            <a:ext cx="4811872" cy="31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5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107FBD-6DD7-B51B-E030-E5FE0352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Support/Discount Options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BC07B-572A-F03D-AFC3-E64CE03D8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56082"/>
                </a:solidFill>
              </a:rPr>
              <a:t>Membership fees </a:t>
            </a:r>
            <a:r>
              <a:rPr lang="en-US" dirty="0"/>
              <a:t>are waived for certain World Bank Country classifications – member needs to reach out to the Executive Office at </a:t>
            </a:r>
            <a:r>
              <a:rPr lang="en-US" b="1" dirty="0">
                <a:solidFill>
                  <a:schemeClr val="accent1"/>
                </a:solidFill>
                <a:hlinkClick r:id="rId2"/>
              </a:rPr>
              <a:t>info@cpdd.org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dirty="0"/>
              <a:t>At this time the process to waive fees is not an automated option</a:t>
            </a:r>
          </a:p>
          <a:p>
            <a:r>
              <a:rPr lang="en-US" b="1" dirty="0">
                <a:solidFill>
                  <a:schemeClr val="accent1"/>
                </a:solidFill>
              </a:rPr>
              <a:t>Meeting Registration </a:t>
            </a:r>
            <a:r>
              <a:rPr lang="en-US" dirty="0"/>
              <a:t>waived or significantly discounted for certain World Bank Country classifications – registration rates are programmed based on home country</a:t>
            </a:r>
          </a:p>
          <a:p>
            <a:r>
              <a:rPr lang="en-US" b="1" dirty="0">
                <a:solidFill>
                  <a:schemeClr val="accent1"/>
                </a:solidFill>
              </a:rPr>
              <a:t>Over 80 Travel Awards </a:t>
            </a:r>
            <a:r>
              <a:rPr lang="en-US" dirty="0"/>
              <a:t>are awarded by CPDD each year</a:t>
            </a:r>
          </a:p>
          <a:p>
            <a:pPr lvl="1"/>
            <a:r>
              <a:rPr lang="en-US" dirty="0"/>
              <a:t>Some specifically serve international and underrepresented populations</a:t>
            </a:r>
          </a:p>
        </p:txBody>
      </p:sp>
      <p:pic>
        <p:nvPicPr>
          <p:cNvPr id="5122" name="Picture 2" descr="The College on Problems of Drug Dependence, Inc. | LinkedIn">
            <a:extLst>
              <a:ext uri="{FF2B5EF4-FFF2-40B4-BE49-F238E27FC236}">
                <a16:creationId xmlns:a16="http://schemas.microsoft.com/office/drawing/2014/main" id="{DD3F6F06-A287-82FE-A753-A5FC32886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12" y="134937"/>
            <a:ext cx="1690688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6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24776-66CA-A3BD-AAB6-67E790A0C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dirty="0"/>
              <a:t>Your Visit to New Orleans,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1A7BB-2002-F1A2-7187-87BAD2752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https://cpdd.societyconference.com/v2/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Visiting New Orleans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48" name="Oval 104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The College on Problems of Drug Dependence, Inc. | LinkedIn">
            <a:extLst>
              <a:ext uri="{FF2B5EF4-FFF2-40B4-BE49-F238E27FC236}">
                <a16:creationId xmlns:a16="http://schemas.microsoft.com/office/drawing/2014/main" id="{10599F3F-C690-16BA-EB9D-46EE40E94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" r="1" b="3175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Arc 105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ity street with buildings and trees&#10;&#10;Description automatically generated">
            <a:extLst>
              <a:ext uri="{FF2B5EF4-FFF2-40B4-BE49-F238E27FC236}">
                <a16:creationId xmlns:a16="http://schemas.microsoft.com/office/drawing/2014/main" id="{3AACFBAF-1B30-3E07-3048-F9F5A03A4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96" y="383075"/>
            <a:ext cx="2944969" cy="19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6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55FC-4874-9370-F9D3-9140D252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Visa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58DA-F8AA-690C-78C3-07B2AC68A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Attendees who require a visa to enter </a:t>
            </a: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the US</a:t>
            </a: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should email </a:t>
            </a:r>
            <a:r>
              <a:rPr lang="en-US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/>
              </a:rPr>
              <a:t>info@cpdd.org</a:t>
            </a: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to request a </a:t>
            </a:r>
            <a:r>
              <a:rPr lang="en-US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personalized letter of invitation </a:t>
            </a:r>
          </a:p>
          <a:p>
            <a:pPr lvl="1"/>
            <a:r>
              <a:rPr lang="en-US" dirty="0"/>
              <a:t>Please use the </a:t>
            </a:r>
            <a:r>
              <a:rPr lang="en-US" b="1" dirty="0">
                <a:hlinkClick r:id="rId3" tooltip="Visa Wizard"/>
              </a:rPr>
              <a:t>Visa Wizard</a:t>
            </a:r>
            <a:r>
              <a:rPr lang="en-US" b="1" dirty="0"/>
              <a:t> </a:t>
            </a:r>
            <a:r>
              <a:rPr lang="en-US" dirty="0"/>
              <a:t>to find out what visa type is appropriate for you.</a:t>
            </a:r>
          </a:p>
          <a:p>
            <a:r>
              <a:rPr lang="en-US" dirty="0"/>
              <a:t>CPDD will issue a letter of invitation to support a visa application upon request. To receive a letter of invitation, you must be either:</a:t>
            </a:r>
          </a:p>
          <a:p>
            <a:pPr lvl="1"/>
            <a:r>
              <a:rPr lang="en-US" dirty="0"/>
              <a:t>a CPDD member in good standing;</a:t>
            </a:r>
          </a:p>
          <a:p>
            <a:pPr lvl="1"/>
            <a:r>
              <a:rPr lang="en-US" dirty="0"/>
              <a:t>an author or presenter listed on a scientific submission for the meeting; or</a:t>
            </a:r>
          </a:p>
          <a:p>
            <a:pPr lvl="1"/>
            <a:r>
              <a:rPr lang="en-US" dirty="0"/>
              <a:t>a registered attendee.</a:t>
            </a:r>
            <a:endParaRPr lang="en-US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This is the full extent of assistance CPDD will provide with the visa application process</a:t>
            </a:r>
            <a:endParaRPr lang="en-US" dirty="0"/>
          </a:p>
        </p:txBody>
      </p:sp>
      <p:pic>
        <p:nvPicPr>
          <p:cNvPr id="4" name="Picture 2" descr="The College on Problems of Drug Dependence, Inc. | LinkedIn">
            <a:extLst>
              <a:ext uri="{FF2B5EF4-FFF2-40B4-BE49-F238E27FC236}">
                <a16:creationId xmlns:a16="http://schemas.microsoft.com/office/drawing/2014/main" id="{186E2FC8-0B17-54AA-9FA0-9D936AB58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12" y="134937"/>
            <a:ext cx="1690688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F39F-1968-6919-31B5-DA65D212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345"/>
            <a:ext cx="10515600" cy="1325563"/>
          </a:xfrm>
        </p:spPr>
        <p:txBody>
          <a:bodyPr/>
          <a:lstStyle/>
          <a:p>
            <a:r>
              <a:rPr lang="en-US" i="0" dirty="0">
                <a:solidFill>
                  <a:srgbClr val="444444"/>
                </a:solidFill>
                <a:effectLst/>
                <a:latin typeface="Helvetica Neue"/>
              </a:rPr>
              <a:t>Travel by Air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00A2-ACA1-E164-B89C-DCBEE445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5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https://cpdd.societyconference.com/v2/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Visiting New Orleans</a:t>
            </a:r>
            <a:endParaRPr lang="en-US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444444"/>
                </a:solidFill>
                <a:latin typeface="Roboto" panose="02000000000000000000" pitchFamily="2" charset="0"/>
              </a:rPr>
              <a:t>Louis Armstrong New Orleans International Airport (MSY)         is the closest airport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Delta Airlines offers a special discount when you book 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hlinkClick r:id="rId3"/>
              </a:rPr>
              <a:t>here</a:t>
            </a:r>
            <a:endParaRPr lang="en-US" dirty="0"/>
          </a:p>
        </p:txBody>
      </p:sp>
      <p:pic>
        <p:nvPicPr>
          <p:cNvPr id="9" name="Picture 2" descr="The College on Problems of Drug Dependence, Inc. | LinkedIn">
            <a:extLst>
              <a:ext uri="{FF2B5EF4-FFF2-40B4-BE49-F238E27FC236}">
                <a16:creationId xmlns:a16="http://schemas.microsoft.com/office/drawing/2014/main" id="{134CAE11-56D0-A778-CEA9-1EE04C92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12" y="134937"/>
            <a:ext cx="1690688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9F026F49-F24D-5C3F-863A-0273AA32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55" y="178914"/>
            <a:ext cx="3006090" cy="15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03B6E-DB72-08E0-A4B3-08F8C800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7125B-2419-BB46-7544-4ACEE7CC0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5160" cy="4351338"/>
          </a:xfrm>
        </p:spPr>
        <p:txBody>
          <a:bodyPr/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Meeting will take place at the </a:t>
            </a:r>
            <a:r>
              <a:rPr lang="en-US" b="1" dirty="0">
                <a:solidFill>
                  <a:srgbClr val="444444"/>
                </a:solidFill>
                <a:latin typeface="Roboto" panose="02000000000000000000" pitchFamily="2" charset="0"/>
              </a:rPr>
              <a:t>Sheraton New Orleans</a:t>
            </a:r>
            <a:endParaRPr lang="en-US" b="1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Discounted guest rooms at the hotel with a discounted rate of $</a:t>
            </a:r>
            <a:r>
              <a:rPr lang="en-US" dirty="0">
                <a:latin typeface="Roboto" panose="02000000000000000000" pitchFamily="2" charset="0"/>
              </a:rPr>
              <a:t>239.00 US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, plus applicable taxes: </a:t>
            </a:r>
            <a:r>
              <a:rPr lang="en-US" dirty="0">
                <a:solidFill>
                  <a:srgbClr val="444444"/>
                </a:solidFill>
                <a:latin typeface="Roboto" panose="02000000000000000000" pitchFamily="2" charset="0"/>
                <a:hlinkClick r:id="rId2"/>
              </a:rPr>
              <a:t>https://book.passkey.com/event/50867100/owner/111/home</a:t>
            </a:r>
            <a:r>
              <a:rPr lang="en-US" dirty="0">
                <a:solidFill>
                  <a:srgbClr val="444444"/>
                </a:solidFill>
                <a:latin typeface="Roboto" panose="02000000000000000000" pitchFamily="2" charset="0"/>
              </a:rPr>
              <a:t> </a:t>
            </a:r>
            <a:endParaRPr lang="en-US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D</a:t>
            </a: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iscounted room rates are available until 5 pm local time on Thursday, May 22, 2025, or until the block is full.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99778-0390-1CA0-08C9-933E07BF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192" y="4093242"/>
            <a:ext cx="1996495" cy="2399633"/>
          </a:xfrm>
          <a:prstGeom prst="rect">
            <a:avLst/>
          </a:prstGeom>
        </p:spPr>
      </p:pic>
      <p:pic>
        <p:nvPicPr>
          <p:cNvPr id="6" name="Picture 2" descr="The College on Problems of Drug Dependence, Inc. | LinkedIn">
            <a:extLst>
              <a:ext uri="{FF2B5EF4-FFF2-40B4-BE49-F238E27FC236}">
                <a16:creationId xmlns:a16="http://schemas.microsoft.com/office/drawing/2014/main" id="{CEF14005-D909-2EFD-E9B3-ADA855AD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12" y="134937"/>
            <a:ext cx="1690688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F644-DABA-A53B-55C7-A0EAD78F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0BBAE-8DD0-9172-315E-24F8C613F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Find others who are looking to share a room!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To help defray the cost of conference housing, CPDD has created a self-serve </a:t>
            </a:r>
            <a:r>
              <a:rPr lang="en-US" b="1" i="0" u="none" strike="noStrike" dirty="0">
                <a:solidFill>
                  <a:srgbClr val="428BCA"/>
                </a:solidFill>
                <a:effectLst/>
                <a:latin typeface="Roboto" panose="02000000000000000000" pitchFamily="2" charset="0"/>
                <a:hlinkClick r:id="rId2"/>
              </a:rPr>
              <a:t>Room Sharing Program</a:t>
            </a:r>
            <a:endParaRPr lang="en-US" u="none" strike="noStrike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This online tool is available until May </a:t>
            </a:r>
            <a:r>
              <a:rPr lang="en-US" dirty="0">
                <a:solidFill>
                  <a:srgbClr val="444444"/>
                </a:solidFill>
                <a:latin typeface="Roboto" panose="02000000000000000000" pitchFamily="2" charset="0"/>
              </a:rPr>
              <a:t>30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, 2025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9F039-5F42-7D8C-474A-8DAEEA133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576" y="2865120"/>
            <a:ext cx="1429203" cy="1369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B38482-7C4E-77BD-E17E-CED9E5A08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34246"/>
            <a:ext cx="12192000" cy="1942717"/>
          </a:xfrm>
          <a:prstGeom prst="rect">
            <a:avLst/>
          </a:prstGeom>
        </p:spPr>
      </p:pic>
      <p:pic>
        <p:nvPicPr>
          <p:cNvPr id="8" name="Picture 2" descr="The College on Problems of Drug Dependence, Inc. | LinkedIn">
            <a:extLst>
              <a:ext uri="{FF2B5EF4-FFF2-40B4-BE49-F238E27FC236}">
                <a16:creationId xmlns:a16="http://schemas.microsoft.com/office/drawing/2014/main" id="{4FF584C0-2ACD-1441-3B9D-EC1EF0C6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12" y="134937"/>
            <a:ext cx="1690688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b9a0a3-d93a-4421-983a-fdee64dcf1b8">
      <Terms xmlns="http://schemas.microsoft.com/office/infopath/2007/PartnerControls"/>
    </lcf76f155ced4ddcb4097134ff3c332f>
    <TaxCatchAll xmlns="68c6023b-72f6-4293-ad15-7a02ea3ae3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5FE96C565EB46800F38087203CC42" ma:contentTypeVersion="15" ma:contentTypeDescription="Create a new document." ma:contentTypeScope="" ma:versionID="8f676495d08ead5362ef5c1de98cc910">
  <xsd:schema xmlns:xsd="http://www.w3.org/2001/XMLSchema" xmlns:xs="http://www.w3.org/2001/XMLSchema" xmlns:p="http://schemas.microsoft.com/office/2006/metadata/properties" xmlns:ns2="b3b9a0a3-d93a-4421-983a-fdee64dcf1b8" xmlns:ns3="68c6023b-72f6-4293-ad15-7a02ea3ae334" targetNamespace="http://schemas.microsoft.com/office/2006/metadata/properties" ma:root="true" ma:fieldsID="51b94fc12072b6d150794d19d953d985" ns2:_="" ns3:_="">
    <xsd:import namespace="b3b9a0a3-d93a-4421-983a-fdee64dcf1b8"/>
    <xsd:import namespace="68c6023b-72f6-4293-ad15-7a02ea3ae3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9a0a3-d93a-4421-983a-fdee64dc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22d6aeb-2130-4a19-b464-59cdf858f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6023b-72f6-4293-ad15-7a02ea3ae33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fc56477-be51-4f41-82c4-174cc77001ed}" ma:internalName="TaxCatchAll" ma:showField="CatchAllData" ma:web="68c6023b-72f6-4293-ad15-7a02ea3ae3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585AB5-26C6-4CFC-A0B6-01CE527E9F5B}">
  <ds:schemaRefs>
    <ds:schemaRef ds:uri="http://schemas.microsoft.com/office/2006/metadata/properties"/>
    <ds:schemaRef ds:uri="http://schemas.microsoft.com/office/infopath/2007/PartnerControls"/>
    <ds:schemaRef ds:uri="b3b9a0a3-d93a-4421-983a-fdee64dcf1b8"/>
    <ds:schemaRef ds:uri="68c6023b-72f6-4293-ad15-7a02ea3ae334"/>
  </ds:schemaRefs>
</ds:datastoreItem>
</file>

<file path=customXml/itemProps2.xml><?xml version="1.0" encoding="utf-8"?>
<ds:datastoreItem xmlns:ds="http://schemas.openxmlformats.org/officeDocument/2006/customXml" ds:itemID="{6AE23E9C-52E0-407E-934D-5DA881F0AD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116193-9950-44F3-983C-7BFFA670A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b9a0a3-d93a-4421-983a-fdee64dcf1b8"/>
    <ds:schemaRef ds:uri="68c6023b-72f6-4293-ad15-7a02ea3ae3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641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Helvetica Neue</vt:lpstr>
      <vt:lpstr>Roboto</vt:lpstr>
      <vt:lpstr>Times New Roman</vt:lpstr>
      <vt:lpstr>Wingdings</vt:lpstr>
      <vt:lpstr>Office Theme</vt:lpstr>
      <vt:lpstr>WELCOME! </vt:lpstr>
      <vt:lpstr>CPDD’s International Committee </vt:lpstr>
      <vt:lpstr>Our first day at Kindergarten CPDD Experiences</vt:lpstr>
      <vt:lpstr>Financial Support/Discount Options </vt:lpstr>
      <vt:lpstr>Your Visit to New Orleans, LA</vt:lpstr>
      <vt:lpstr>Visa Letter</vt:lpstr>
      <vt:lpstr>Travel by Air</vt:lpstr>
      <vt:lpstr>Conference Housing</vt:lpstr>
      <vt:lpstr>Conference Housing</vt:lpstr>
      <vt:lpstr>Join us at CPDD!</vt:lpstr>
      <vt:lpstr>Current IC Initiatives</vt:lpstr>
      <vt:lpstr>Questions?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Laura Brandt</dc:creator>
  <cp:lastModifiedBy>Erin Colladay</cp:lastModifiedBy>
  <cp:revision>8</cp:revision>
  <dcterms:created xsi:type="dcterms:W3CDTF">2024-02-14T19:11:51Z</dcterms:created>
  <dcterms:modified xsi:type="dcterms:W3CDTF">2025-03-06T20:31:53Z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0x0101000325FE96C565EB46800F38087203CC42</vt:lpwstr>
  </property>
  <property fmtid="{D5CDD505-2E9C-101B-9397-08002B2CF9AE}" pid="3" name="MediaServiceImageTags">
    <vt:lpwstr/>
  </property>
</Properties>
</file>